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19"/>
  </p:handoutMasterIdLst>
  <p:sldIdLst>
    <p:sldId id="305" r:id="rId4"/>
    <p:sldId id="258" r:id="rId5"/>
    <p:sldId id="303" r:id="rId6"/>
    <p:sldId id="308" r:id="rId7"/>
    <p:sldId id="302" r:id="rId8"/>
    <p:sldId id="291" r:id="rId9"/>
    <p:sldId id="309" r:id="rId10"/>
    <p:sldId id="271" r:id="rId11"/>
    <p:sldId id="272" r:id="rId12"/>
    <p:sldId id="269" r:id="rId13"/>
    <p:sldId id="307" r:id="rId14"/>
    <p:sldId id="310" r:id="rId15"/>
    <p:sldId id="312" r:id="rId16"/>
    <p:sldId id="274" r:id="rId17"/>
    <p:sldId id="304" r:id="rId18"/>
  </p:sldIdLst>
  <p:sldSz cx="9144000" cy="5143500" type="screen16x9"/>
  <p:notesSz cx="6789738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DE1"/>
    <a:srgbClr val="F4BD2D"/>
    <a:srgbClr val="F07624"/>
    <a:srgbClr val="1ED4DE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1111" autoAdjust="0"/>
  </p:normalViewPr>
  <p:slideViewPr>
    <p:cSldViewPr showGuides="1">
      <p:cViewPr varScale="1">
        <p:scale>
          <a:sx n="133" d="100"/>
          <a:sy n="133" d="100"/>
        </p:scale>
        <p:origin x="-28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3128"/>
        <p:guide pos="21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22E-2"/>
          <c:y val="2.8166071099168927E-2"/>
          <c:w val="0.89529531015629593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C-4A12-BF1D-516581F8113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C-4A12-BF1D-516581F8113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26C-4A12-BF1D-516581F81131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C-4A12-BF1D-516581F8113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6C-4A12-BF1D-516581F8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0.11053</cdr:x>
      <cdr:y>0.62445</cdr:y>
    </cdr:from>
    <cdr:to>
      <cdr:x>0.32113</cdr:x>
      <cdr:y>0.67791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9912" y="2670109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BA" sz="800" b="1" dirty="0" smtClean="0">
              <a:solidFill>
                <a:schemeClr val="bg1"/>
              </a:solidFill>
              <a:latin typeface="Arial Black" pitchFamily="34" charset="0"/>
            </a:rPr>
            <a:t>2018/2019</a:t>
          </a:r>
          <a:endParaRPr lang="sr-Latn-BA" sz="800" b="1" dirty="0">
            <a:solidFill>
              <a:schemeClr val="bg1"/>
            </a:solidFill>
            <a:latin typeface="Arial Black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pPr/>
              <a:t>2019-05-17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76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alphaModFix amt="50000"/>
            <a:lum/>
          </a:blip>
          <a:srcRect/>
          <a:stretch>
            <a:fillRect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0000"/>
            <a:lum/>
          </a:blip>
          <a:srcRect/>
          <a:stretch>
            <a:fillRect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26" Type="http://schemas.openxmlformats.org/officeDocument/2006/relationships/image" Target="../media/image48.jpeg"/><Relationship Id="rId3" Type="http://schemas.openxmlformats.org/officeDocument/2006/relationships/image" Target="../media/image26.png"/><Relationship Id="rId21" Type="http://schemas.openxmlformats.org/officeDocument/2006/relationships/image" Target="../media/image43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image" Target="../media/image25.pn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dars.net/eng/vlada/ministries/MST/Pages/default.aspx" TargetMode="External"/><Relationship Id="rId2" Type="http://schemas.openxmlformats.org/officeDocument/2006/relationships/hyperlink" Target="http://www.zzzrs.net/index.php/javni_pozivi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rbrs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Turisticka-karta-Novi-Grad-1024x768.jpg"/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t="9225" b="9225"/>
          <a:stretch>
            <a:fillRect/>
          </a:stretch>
        </p:blipFill>
        <p:spPr>
          <a:xfrm>
            <a:off x="-2853" y="8659"/>
            <a:ext cx="4571999" cy="2571750"/>
          </a:xfrm>
        </p:spPr>
      </p:pic>
      <p:sp>
        <p:nvSpPr>
          <p:cNvPr id="19" name="TextBox 18"/>
          <p:cNvSpPr txBox="1"/>
          <p:nvPr/>
        </p:nvSpPr>
        <p:spPr>
          <a:xfrm>
            <a:off x="6900392" y="2293412"/>
            <a:ext cx="668030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62</a:t>
            </a: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6" descr="map_europe-1024x65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014439" cy="2571750"/>
          </a:xfrm>
          <a:prstGeom prst="rect">
            <a:avLst/>
          </a:prstGeom>
        </p:spPr>
      </p:pic>
      <p:pic>
        <p:nvPicPr>
          <p:cNvPr id="10" name="Picture 9" descr="01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1751"/>
            <a:ext cx="9144000" cy="25908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600200" y="1965598"/>
            <a:ext cx="5943600" cy="13681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pPr marL="457200" marR="0" lvl="1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BA" altLang="ko-KR" sz="45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INVESTICIONE</a:t>
            </a:r>
            <a:r>
              <a:rPr kumimoji="0" lang="sr-Latn-BA" altLang="ko-KR" sz="4500" b="1" i="0" u="none" strike="noStrike" kern="1200" cap="none" spc="0" normalizeH="0" baseline="0" noProof="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457200" marR="0" lvl="1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BA" altLang="ko-KR" sz="4500" b="1" i="0" u="none" strike="noStrike" kern="1200" cap="none" spc="0" normalizeH="0" baseline="0" noProof="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MOGUĆNOSTI</a:t>
            </a:r>
            <a:endParaRPr kumimoji="0" lang="en-US" altLang="ko-KR" sz="4500" b="1" i="0" u="none" strike="noStrike" kern="1200" cap="none" spc="0" normalizeH="0" baseline="0" noProof="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5496"/>
            <a:ext cx="60389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0" y="843558"/>
            <a:ext cx="3048000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 latinLnBrk="0">
              <a:defRPr/>
            </a:pPr>
            <a:r>
              <a:rPr kumimoji="0" lang="sr-Cyrl-BA" sz="1200" b="0" i="0" u="none" strike="noStrike" kern="0" cap="none" spc="0" normalizeH="0" baseline="0" noProof="0" dirty="0" smtClean="0">
                <a:ln w="12700"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sr-Latn-BA" sz="1400" kern="0" dirty="0">
                <a:ln w="9525">
                  <a:solidFill>
                    <a:prstClr val="white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OPŠTINA </a:t>
            </a:r>
            <a:r>
              <a:rPr kumimoji="0" lang="sr-Cyrl-BA" sz="1400" b="0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NOVI GRAD </a:t>
            </a:r>
            <a:endParaRPr kumimoji="0" lang="bs-Latn-BA" sz="1400" b="0" i="0" u="none" strike="noStrike" kern="0" cap="none" spc="0" normalizeH="0" baseline="0" noProof="0" dirty="0" smtClean="0">
              <a:ln w="9525">
                <a:solidFill>
                  <a:schemeClr val="bg1"/>
                </a:solidFill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234287" y="1972582"/>
            <a:ext cx="675368" cy="67536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558199" y="971550"/>
            <a:ext cx="675368" cy="67536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1305832" y="2886982"/>
            <a:ext cx="675368" cy="67536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7086600" y="2886982"/>
            <a:ext cx="675368" cy="67536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5909787" y="971550"/>
            <a:ext cx="675368" cy="67536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47864" y="895350"/>
            <a:ext cx="2448272" cy="867908"/>
            <a:chOff x="2113657" y="4058142"/>
            <a:chExt cx="3647460" cy="867908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100" dirty="0" smtClean="0">
                  <a:cs typeface="Arial" pitchFamily="34" charset="0"/>
                </a:rPr>
                <a:t>Najmanje 3</a:t>
              </a:r>
              <a:r>
                <a:rPr lang="sr-Cyrl-BA" altLang="ko-KR" sz="1100" dirty="0" smtClean="0">
                  <a:cs typeface="Arial" pitchFamily="34" charset="0"/>
                </a:rPr>
                <a:t> lo</a:t>
              </a:r>
              <a:r>
                <a:rPr lang="sr-Latn-BA" altLang="ko-KR" sz="1100" dirty="0" smtClean="0">
                  <a:cs typeface="Arial" pitchFamily="34" charset="0"/>
                </a:rPr>
                <a:t>kalna preduzeća aktivno traže poslovne partnere. </a:t>
              </a:r>
              <a:r>
                <a:rPr lang="sr-Cyrl-BA" altLang="ko-KR" sz="1100" dirty="0" smtClean="0">
                  <a:cs typeface="Arial" pitchFamily="34" charset="0"/>
                </a:rPr>
                <a:t> </a:t>
              </a:r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058142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SARADNJA SA </a:t>
              </a:r>
              <a:r>
                <a:rPr lang="sr-Cyrl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L</a:t>
              </a:r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OKALNIM</a:t>
              </a:r>
              <a:r>
                <a:rPr lang="sr-Cyrl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PREDUZEĆIMA</a:t>
              </a:r>
              <a:endParaRPr lang="ko-KR" altLang="en-US" sz="1200" b="1" dirty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" y="971550"/>
            <a:ext cx="2332085" cy="642736"/>
            <a:chOff x="1952921" y="4283314"/>
            <a:chExt cx="3808198" cy="642736"/>
          </a:xfrm>
        </p:grpSpPr>
        <p:sp>
          <p:nvSpPr>
            <p:cNvPr id="21" name="TextBox 20"/>
            <p:cNvSpPr txBox="1"/>
            <p:nvPr/>
          </p:nvSpPr>
          <p:spPr>
            <a:xfrm>
              <a:off x="2113656" y="4495163"/>
              <a:ext cx="36474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100" dirty="0" smtClean="0">
                  <a:cs typeface="Arial" pitchFamily="34" charset="0"/>
                </a:rPr>
                <a:t>Trenutno dostupno</a:t>
              </a:r>
              <a:r>
                <a:rPr lang="sr-Cyrl-BA" altLang="ko-KR" sz="1100" dirty="0" smtClean="0">
                  <a:cs typeface="Arial" pitchFamily="34" charset="0"/>
                </a:rPr>
                <a:t> </a:t>
              </a:r>
              <a:r>
                <a:rPr lang="sr-Latn-BA" altLang="ko-KR" sz="1100" dirty="0" smtClean="0">
                  <a:cs typeface="Arial" pitchFamily="34" charset="0"/>
                </a:rPr>
                <a:t>preko</a:t>
              </a:r>
              <a:r>
                <a:rPr lang="sr-Cyrl-BA" altLang="ko-KR" sz="1100" dirty="0" smtClean="0">
                  <a:cs typeface="Arial" pitchFamily="34" charset="0"/>
                </a:rPr>
                <a:t> 8 brownfield </a:t>
              </a:r>
              <a:r>
                <a:rPr lang="sr-Latn-BA" altLang="ko-KR" sz="1100" dirty="0" smtClean="0">
                  <a:cs typeface="Arial" pitchFamily="34" charset="0"/>
                </a:rPr>
                <a:t>lokacija</a:t>
              </a:r>
              <a:r>
                <a:rPr lang="en-US" altLang="ko-KR" sz="1100" dirty="0" smtClean="0">
                  <a:cs typeface="Arial" pitchFamily="34" charset="0"/>
                </a:rPr>
                <a:t>. </a:t>
              </a:r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52921" y="4283314"/>
              <a:ext cx="3808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07624"/>
                  </a:solidFill>
                  <a:latin typeface="Arial Black" pitchFamily="34" charset="0"/>
                  <a:cs typeface="Arial" pitchFamily="34" charset="0"/>
                </a:rPr>
                <a:t>BROWNFIELD </a:t>
              </a:r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07624"/>
                  </a:solidFill>
                  <a:latin typeface="Arial Black" pitchFamily="34" charset="0"/>
                  <a:cs typeface="Arial" pitchFamily="34" charset="0"/>
                </a:rPr>
                <a:t>LOKACIJE</a:t>
              </a:r>
              <a:endParaRPr lang="ko-KR" altLang="en-US" sz="1200" b="1" dirty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rgbClr val="F07624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5576" y="3562181"/>
            <a:ext cx="1868732" cy="1236246"/>
            <a:chOff x="2113657" y="4028358"/>
            <a:chExt cx="3647460" cy="1236246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100" dirty="0" smtClean="0">
                  <a:cs typeface="Arial" pitchFamily="34" charset="0"/>
                </a:rPr>
                <a:t>Više značajnih projekata spremno za realizaciju u formi javno</a:t>
              </a:r>
              <a:r>
                <a:rPr lang="sr-Cyrl-BA" altLang="ko-KR" sz="1100" dirty="0" smtClean="0">
                  <a:cs typeface="Arial" pitchFamily="34" charset="0"/>
                </a:rPr>
                <a:t>-priva</a:t>
              </a:r>
              <a:r>
                <a:rPr lang="sr-Latn-BA" altLang="ko-KR" sz="1100" dirty="0" smtClean="0">
                  <a:cs typeface="Arial" pitchFamily="34" charset="0"/>
                </a:rPr>
                <a:t>tnog</a:t>
              </a:r>
              <a:r>
                <a:rPr lang="sr-Cyrl-BA" altLang="ko-KR" sz="1100" dirty="0" smtClean="0">
                  <a:cs typeface="Arial" pitchFamily="34" charset="0"/>
                </a:rPr>
                <a:t> partners</a:t>
              </a:r>
              <a:r>
                <a:rPr lang="sr-Latn-BA" altLang="ko-KR" sz="1100" dirty="0" smtClean="0">
                  <a:cs typeface="Arial" pitchFamily="34" charset="0"/>
                </a:rPr>
                <a:t>tva</a:t>
              </a:r>
              <a:r>
                <a:rPr lang="sr-Cyrl-BA" altLang="ko-KR" sz="1100" dirty="0" smtClean="0">
                  <a:cs typeface="Arial" pitchFamily="34" charset="0"/>
                </a:rPr>
                <a:t> </a:t>
              </a:r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9" y="4028358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0070C0"/>
                  </a:solidFill>
                  <a:latin typeface="Arial Black" pitchFamily="34" charset="0"/>
                  <a:cs typeface="Arial" pitchFamily="34" charset="0"/>
                </a:rPr>
                <a:t>JAVNO</a:t>
              </a:r>
              <a:r>
                <a:rPr lang="sr-Cyrl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0070C0"/>
                  </a:solidFill>
                  <a:latin typeface="Arial Black" pitchFamily="34" charset="0"/>
                  <a:cs typeface="Arial" pitchFamily="34" charset="0"/>
                </a:rPr>
                <a:t>-PRIVAT</a:t>
              </a:r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0070C0"/>
                  </a:solidFill>
                  <a:latin typeface="Arial Black" pitchFamily="34" charset="0"/>
                  <a:cs typeface="Arial" pitchFamily="34" charset="0"/>
                </a:rPr>
                <a:t>NO</a:t>
              </a:r>
              <a:r>
                <a:rPr lang="sr-Cyrl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0070C0"/>
                  </a:solidFill>
                  <a:latin typeface="Arial Black" pitchFamily="34" charset="0"/>
                  <a:cs typeface="Arial" pitchFamily="34" charset="0"/>
                </a:rPr>
                <a:t> PARTNERS</a:t>
              </a:r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0070C0"/>
                  </a:solidFill>
                  <a:latin typeface="Arial Black" pitchFamily="34" charset="0"/>
                  <a:cs typeface="Arial" pitchFamily="34" charset="0"/>
                </a:rPr>
                <a:t>TVO</a:t>
              </a:r>
              <a:endParaRPr lang="ko-KR" altLang="en-US" sz="1200" b="1" dirty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35717" y="895346"/>
            <a:ext cx="2179683" cy="2046679"/>
            <a:chOff x="2113659" y="4283314"/>
            <a:chExt cx="3956926" cy="2550714"/>
          </a:xfrm>
        </p:grpSpPr>
        <p:sp>
          <p:nvSpPr>
            <p:cNvPr id="27" name="TextBox 26"/>
            <p:cNvSpPr txBox="1"/>
            <p:nvPr/>
          </p:nvSpPr>
          <p:spPr>
            <a:xfrm>
              <a:off x="2197317" y="4590128"/>
              <a:ext cx="3647458" cy="224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000" dirty="0" smtClean="0">
                  <a:cs typeface="Arial" pitchFamily="34" charset="0"/>
                </a:rPr>
                <a:t>Trenutno je raspoloživo preko 6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atraktivnih greenfield lokacija širom opštine.  </a:t>
              </a:r>
            </a:p>
            <a:p>
              <a:pPr algn="ctr"/>
              <a:r>
                <a:rPr lang="sr-Latn-BA" altLang="ko-KR" sz="1000" dirty="0" smtClean="0">
                  <a:cs typeface="Arial" pitchFamily="34" charset="0"/>
                </a:rPr>
                <a:t>Sve lokacije imaju vezu sa glavnom saobraćajnom infrastrukturom i graničnim prelazima sa Evropskom Unijom. Većina lokacija ima direktan pristup komunalnoj infrastrukturi.</a:t>
              </a:r>
              <a:endParaRPr lang="en-US" altLang="ko-KR" sz="1000" dirty="0">
                <a:cs typeface="Arial" pitchFamily="34" charset="0"/>
              </a:endParaRPr>
            </a:p>
            <a:p>
              <a:pPr algn="just"/>
              <a:endParaRPr lang="en-US" altLang="ko-KR" sz="1000" dirty="0">
                <a:cs typeface="Arial" pitchFamily="34" charset="0"/>
              </a:endParaRP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9" y="4283314"/>
              <a:ext cx="3956926" cy="53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1ED4DE"/>
                  </a:solidFill>
                  <a:latin typeface="Arial Black" pitchFamily="34" charset="0"/>
                  <a:cs typeface="Arial" pitchFamily="34" charset="0"/>
                </a:rPr>
                <a:t>GREENFIELD </a:t>
              </a:r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1ED4DE"/>
                  </a:solidFill>
                  <a:latin typeface="Arial Black" pitchFamily="34" charset="0"/>
                  <a:cs typeface="Arial" pitchFamily="34" charset="0"/>
                </a:rPr>
                <a:t>LOKACIJE</a:t>
              </a:r>
              <a:endParaRPr lang="ko-KR" altLang="en-US" sz="1200" b="1" dirty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rgbClr val="1ED4DE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16216" y="3588537"/>
            <a:ext cx="1868732" cy="812013"/>
            <a:chOff x="2113657" y="4283314"/>
            <a:chExt cx="3647460" cy="812013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100" dirty="0" smtClean="0">
                  <a:cs typeface="Arial" pitchFamily="34" charset="0"/>
                </a:rPr>
                <a:t>Odlični uslovi za razvoj poslovnih aktivnosti vezanih za turizam.</a:t>
              </a:r>
              <a:endParaRPr lang="en-US" altLang="ko-KR" sz="1100" dirty="0"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FC000"/>
                  </a:solidFill>
                  <a:latin typeface="Arial Black" pitchFamily="34" charset="0"/>
                  <a:cs typeface="Arial" pitchFamily="34" charset="0"/>
                </a:rPr>
                <a:t>TOURI</a:t>
              </a:r>
              <a:r>
                <a:rPr lang="sr-Latn-BA" altLang="ko-KR" sz="1200" b="1" dirty="0" smtClean="0">
                  <a:ln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FC000"/>
                  </a:solidFill>
                  <a:latin typeface="Arial Black" pitchFamily="34" charset="0"/>
                  <a:cs typeface="Arial" pitchFamily="34" charset="0"/>
                </a:rPr>
                <a:t>ZAM</a:t>
              </a:r>
              <a:endParaRPr lang="ko-KR" altLang="en-US" sz="1200" b="1" dirty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32" name="Title 27"/>
          <p:cNvSpPr txBox="1">
            <a:spLocks noGrp="1"/>
          </p:cNvSpPr>
          <p:nvPr>
            <p:ph type="title"/>
          </p:nvPr>
        </p:nvSpPr>
        <p:spPr>
          <a:xfrm>
            <a:off x="381000" y="43815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5.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INVEST</a:t>
            </a:r>
            <a:r>
              <a:rPr lang="sr-Latn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ICIONE MOGUĆNOSTI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ko-KR" altLang="en-US" sz="25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3800" y="325755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7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en-US" sz="650" dirty="0" smtClean="0">
                <a:solidFill>
                  <a:schemeClr val="bg1"/>
                </a:solidFill>
                <a:latin typeface="Arial Black" pitchFamily="34" charset="0"/>
              </a:rPr>
              <a:t>www.invest.opstina-novigrad.com</a:t>
            </a:r>
            <a:endParaRPr lang="sr-Cyrl-BA" sz="65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sr-Cyrl-BA" sz="7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NIGGER\Desktop\BFC prezentacije\IKONE\PNGs Icon SETS\General\Building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64172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NIGGER\Desktop\BFC prezentacije\IKONE\PNGs Icon SETS\General\Phone 2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14550"/>
            <a:ext cx="390473" cy="39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GGER\Desktop\BFC prezentacije\IKONE\PNGs Icon SETS\General\Life Preserver@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78" y="3015116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GGER\Desktop\BFC prezentacije\IKONE\_PNG 64\basic_club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8008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GGER\Desktop\BFC prezentacije\IKONE\_PNG 64\basic_sh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80" y="300140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24837"/>
              </p:ext>
            </p:extLst>
          </p:nvPr>
        </p:nvGraphicFramePr>
        <p:xfrm>
          <a:off x="228600" y="438150"/>
          <a:ext cx="154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altLang="ko-KR" sz="1300" b="1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BROWNFIELD</a:t>
                      </a:r>
                      <a:endParaRPr lang="ko-KR" altLang="en-US" sz="1300" b="1" dirty="0">
                        <a:ln>
                          <a:solidFill>
                            <a:schemeClr val="tx1">
                              <a:alpha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47750"/>
            <a:ext cx="12170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BA" altLang="ko-KR" sz="800" dirty="0">
                <a:cs typeface="Arial" pitchFamily="34" charset="0"/>
              </a:rPr>
              <a:t>,,COOP </a:t>
            </a:r>
            <a:r>
              <a:rPr lang="sr-Cyrl-BA" altLang="ko-KR" sz="800" dirty="0" smtClean="0">
                <a:cs typeface="Arial" pitchFamily="34" charset="0"/>
              </a:rPr>
              <a:t>cent</a:t>
            </a:r>
            <a:r>
              <a:rPr lang="sr-Latn-BA" altLang="ko-KR" sz="800" dirty="0" smtClean="0">
                <a:cs typeface="Arial" pitchFamily="34" charset="0"/>
              </a:rPr>
              <a:t>a</a:t>
            </a:r>
            <a:r>
              <a:rPr lang="sr-Cyrl-BA" altLang="ko-KR" sz="800" dirty="0" smtClean="0">
                <a:cs typeface="Arial" pitchFamily="34" charset="0"/>
              </a:rPr>
              <a:t>r</a:t>
            </a:r>
            <a:r>
              <a:rPr lang="sr-Cyrl-BA" altLang="ko-KR" sz="800" dirty="0">
                <a:cs typeface="Arial" pitchFamily="34" charset="0"/>
              </a:rPr>
              <a:t>” Blatna</a:t>
            </a:r>
            <a:endParaRPr lang="sr-Latn-BA" altLang="ko-KR" sz="800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047750"/>
            <a:ext cx="1143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BA" altLang="ko-KR" sz="800" dirty="0">
                <a:cs typeface="Arial" pitchFamily="34" charset="0"/>
              </a:rPr>
              <a:t>,,</a:t>
            </a:r>
            <a:r>
              <a:rPr lang="en-US" altLang="ko-KR" sz="800" dirty="0" smtClean="0">
                <a:cs typeface="Arial" pitchFamily="34" charset="0"/>
              </a:rPr>
              <a:t>STANOSERVIS</a:t>
            </a:r>
            <a:r>
              <a:rPr lang="sr-Latn-BA" altLang="ko-KR" sz="800" dirty="0" smtClean="0">
                <a:cs typeface="Arial" pitchFamily="34" charset="0"/>
              </a:rPr>
              <a:t>“ </a:t>
            </a:r>
            <a:endParaRPr lang="sr-Latn-BA" altLang="ko-KR" sz="8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047750"/>
            <a:ext cx="1170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altLang="ko-KR" sz="800" dirty="0" smtClean="0">
                <a:cs typeface="Arial" pitchFamily="34" charset="0"/>
              </a:rPr>
              <a:t>Bivše vojno skladište </a:t>
            </a:r>
          </a:p>
          <a:p>
            <a:r>
              <a:rPr lang="sr-Latn-BA" altLang="ko-KR" sz="800" dirty="0">
                <a:cs typeface="Arial" pitchFamily="34" charset="0"/>
              </a:rPr>
              <a:t> </a:t>
            </a:r>
            <a:r>
              <a:rPr lang="sr-Latn-BA" altLang="ko-KR" sz="800" dirty="0" smtClean="0">
                <a:cs typeface="Arial" pitchFamily="34" charset="0"/>
              </a:rPr>
              <a:t>         </a:t>
            </a:r>
            <a:r>
              <a:rPr lang="sr-Cyrl-BA" altLang="ko-KR" sz="800" dirty="0" smtClean="0">
                <a:cs typeface="Arial" pitchFamily="34" charset="0"/>
              </a:rPr>
              <a:t>Svodna </a:t>
            </a:r>
            <a:endParaRPr lang="sr-Cyrl-BA" altLang="ko-KR" sz="8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5587" y="1047750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altLang="ko-KR" sz="800" dirty="0" smtClean="0">
                <a:cs typeface="Arial" pitchFamily="34" charset="0"/>
              </a:rPr>
              <a:t>  Fabrička zgrada </a:t>
            </a:r>
          </a:p>
          <a:p>
            <a:r>
              <a:rPr lang="sr-Latn-BA" altLang="ko-KR" sz="800" dirty="0">
                <a:cs typeface="Arial" pitchFamily="34" charset="0"/>
              </a:rPr>
              <a:t> </a:t>
            </a:r>
            <a:r>
              <a:rPr lang="sr-Latn-BA" altLang="ko-KR" sz="800" dirty="0" smtClean="0">
                <a:cs typeface="Arial" pitchFamily="34" charset="0"/>
              </a:rPr>
              <a:t>   </a:t>
            </a:r>
            <a:r>
              <a:rPr lang="sr-Cyrl-BA" altLang="ko-KR" sz="800" dirty="0" smtClean="0">
                <a:cs typeface="Arial" pitchFamily="34" charset="0"/>
              </a:rPr>
              <a:t>,,</a:t>
            </a:r>
            <a:r>
              <a:rPr lang="sr-Cyrl-BA" altLang="ko-KR" sz="800" dirty="0">
                <a:cs typeface="Arial" pitchFamily="34" charset="0"/>
              </a:rPr>
              <a:t>Nova forma” </a:t>
            </a:r>
            <a:endParaRPr lang="sr-Latn-BA" altLang="ko-KR" sz="800" dirty="0" smtClean="0">
              <a:cs typeface="Arial" pitchFamily="34" charset="0"/>
            </a:endParaRPr>
          </a:p>
          <a:p>
            <a:endParaRPr lang="ko-KR" altLang="en-US" sz="800" dirty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1588" y="1047750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BA" altLang="ko-KR" sz="800" dirty="0" smtClean="0">
                <a:cs typeface="Arial" pitchFamily="34" charset="0"/>
              </a:rPr>
              <a:t>Upravna zgrada bivše </a:t>
            </a:r>
          </a:p>
          <a:p>
            <a:pPr algn="ctr">
              <a:defRPr/>
            </a:pPr>
            <a:r>
              <a:rPr lang="sr-Latn-BA" altLang="ko-KR" sz="800" dirty="0" smtClean="0">
                <a:cs typeface="Arial" pitchFamily="34" charset="0"/>
              </a:rPr>
              <a:t>fabrike </a:t>
            </a:r>
            <a:r>
              <a:rPr lang="sr-Cyrl-BA" altLang="ko-KR" sz="800" dirty="0" smtClean="0">
                <a:cs typeface="Arial" pitchFamily="34" charset="0"/>
              </a:rPr>
              <a:t>,,</a:t>
            </a:r>
            <a:r>
              <a:rPr lang="sr-Cyrl-BA" altLang="ko-KR" sz="800" dirty="0">
                <a:cs typeface="Arial" pitchFamily="34" charset="0"/>
              </a:rPr>
              <a:t>Sana” </a:t>
            </a:r>
            <a:r>
              <a:rPr lang="sr-Latn-BA" altLang="ko-KR" sz="800" dirty="0" smtClean="0"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047750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BA" altLang="ko-KR" sz="800" dirty="0" smtClean="0">
                <a:cs typeface="Arial" pitchFamily="34" charset="0"/>
              </a:rPr>
              <a:t>Fabričke zgrade </a:t>
            </a:r>
          </a:p>
          <a:p>
            <a:pPr algn="ctr"/>
            <a:r>
              <a:rPr lang="sr-Cyrl-BA" altLang="ko-KR" sz="800" dirty="0" smtClean="0">
                <a:cs typeface="Arial" pitchFamily="34" charset="0"/>
              </a:rPr>
              <a:t>,,Simpromax” </a:t>
            </a:r>
            <a:endParaRPr lang="sr-Latn-BA" altLang="ko-KR" sz="800" dirty="0" smtClean="0">
              <a:cs typeface="Arial" pitchFamily="34" charset="0"/>
            </a:endParaRPr>
          </a:p>
          <a:p>
            <a:pPr algn="ctr"/>
            <a:r>
              <a:rPr lang="sr-Latn-BA" altLang="ko-KR" sz="800" dirty="0" smtClean="0">
                <a:cs typeface="Arial" pitchFamily="34" charset="0"/>
              </a:rPr>
              <a:t>i</a:t>
            </a:r>
            <a:r>
              <a:rPr lang="sr-Cyrl-BA" altLang="ko-KR" sz="800" dirty="0" smtClean="0">
                <a:cs typeface="Arial" pitchFamily="34" charset="0"/>
              </a:rPr>
              <a:t> ,,Simprolit” </a:t>
            </a:r>
            <a:endParaRPr lang="sr-Latn-BA" sz="800" dirty="0"/>
          </a:p>
        </p:txBody>
      </p:sp>
      <p:sp>
        <p:nvSpPr>
          <p:cNvPr id="11" name="Rectangle 10"/>
          <p:cNvSpPr/>
          <p:nvPr/>
        </p:nvSpPr>
        <p:spPr>
          <a:xfrm>
            <a:off x="6780449" y="1047750"/>
            <a:ext cx="7633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altLang="ko-KR" sz="800" dirty="0">
                <a:cs typeface="Arial" pitchFamily="34" charset="0"/>
              </a:rPr>
              <a:t>Hotel ,,Una” </a:t>
            </a:r>
            <a:endParaRPr lang="ko-KR" altLang="en-US" sz="800" dirty="0"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6200" y="1051597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BA" altLang="ko-KR" sz="800" dirty="0" smtClean="0">
                <a:cs typeface="Arial" pitchFamily="34" charset="0"/>
              </a:rPr>
              <a:t>Zgrada veterinarske </a:t>
            </a:r>
          </a:p>
          <a:p>
            <a:pPr algn="ctr">
              <a:defRPr/>
            </a:pPr>
            <a:r>
              <a:rPr lang="sr-Latn-BA" altLang="ko-KR" sz="800" dirty="0" smtClean="0">
                <a:cs typeface="Arial" pitchFamily="34" charset="0"/>
              </a:rPr>
              <a:t>stanice</a:t>
            </a:r>
            <a:endParaRPr lang="sr-Cyrl-BA" altLang="ko-KR" sz="800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951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49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3762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796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94949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:\Slike\Kasarna Svodna\IMG_20150115_121429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861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49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9072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55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043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955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861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2" descr="H:\Slike\Veterinarska stanica\Montazni objekat - bivsa uprava Kozaraprevoza\DSCN5085.JP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049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H:\Slike\Veterinarska stanica\Objekat - poslovni prostor\DSCN5117.JP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955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P7170086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94400" y="1515150"/>
            <a:ext cx="1008000" cy="7920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4" name="Picture 2" descr="P7170092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94400" y="2505750"/>
            <a:ext cx="1008000" cy="7920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5" name="Picture 1" descr="P7170093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94400" y="3496350"/>
            <a:ext cx="1008000" cy="7920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8" name="Picture 2" descr="H:\Slike\Nova Forma\Nova Forma 08.JPG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151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H:\Slike\Nova Forma\Nova Forma 01.JPG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55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:\Slike\Nova Forma\Nova Forma 02.JPG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8294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:\Slike\Simprolit i Simpromax\Simprolit 05.JPG"/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049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:\Slike\Simprolit i Simpromax\Simprolit 06.JPG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861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H:\Slike\Simprolit i Simpromax\Simprolit 07.JPG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955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:\Slike\Veterinarska stanica\Objekat upravne zgrade\DSCN5041.JPG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86150"/>
            <a:ext cx="1008000" cy="792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96492"/>
              </p:ext>
            </p:extLst>
          </p:nvPr>
        </p:nvGraphicFramePr>
        <p:xfrm>
          <a:off x="228600" y="361950"/>
          <a:ext cx="4343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1300" b="1" baseline="0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SARADNJA SA LOKALNIM PREDUZEĆIMA </a:t>
                      </a:r>
                      <a:r>
                        <a:rPr lang="sr-Cyrl-BA" altLang="ko-KR" sz="1300" b="1" baseline="0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  </a:t>
                      </a:r>
                      <a:endParaRPr lang="ko-KR" altLang="en-US" sz="1300" b="1" dirty="0">
                        <a:ln>
                          <a:solidFill>
                            <a:schemeClr val="tx1">
                              <a:alpha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6200" y="120015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BA" altLang="ko-KR" sz="800" dirty="0" smtClean="0">
                <a:cs typeface="Arial" pitchFamily="34" charset="0"/>
              </a:rPr>
              <a:t>Proizvodnja osnovnih metala i gotovih metalnih proizvoda </a:t>
            </a:r>
            <a:r>
              <a:rPr lang="en-US" altLang="ko-KR" sz="800" dirty="0" smtClean="0">
                <a:cs typeface="Arial" pitchFamily="34" charset="0"/>
              </a:rPr>
              <a:t>„SMS INDUSTRIE</a:t>
            </a:r>
            <a:r>
              <a:rPr lang="sr-Latn-BA" altLang="ko-KR" sz="800" dirty="0" smtClean="0">
                <a:cs typeface="Arial" pitchFamily="34" charset="0"/>
              </a:rPr>
              <a:t> </a:t>
            </a:r>
            <a:r>
              <a:rPr lang="en-US" altLang="ko-KR" sz="800" dirty="0" smtClean="0">
                <a:cs typeface="Arial" pitchFamily="34" charset="0"/>
              </a:rPr>
              <a:t>ENGINEERING</a:t>
            </a:r>
            <a:r>
              <a:rPr lang="sr-Latn-BA" altLang="ko-KR" sz="800" dirty="0" smtClean="0">
                <a:cs typeface="Arial" pitchFamily="34" charset="0"/>
              </a:rPr>
              <a:t>“</a:t>
            </a:r>
            <a:endParaRPr lang="sr-Latn-BA" sz="800" dirty="0"/>
          </a:p>
        </p:txBody>
      </p:sp>
      <p:sp>
        <p:nvSpPr>
          <p:cNvPr id="4" name="Rectangle 3"/>
          <p:cNvSpPr/>
          <p:nvPr/>
        </p:nvSpPr>
        <p:spPr>
          <a:xfrm>
            <a:off x="2971800" y="1200150"/>
            <a:ext cx="167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altLang="ko-KR" sz="800" dirty="0" smtClean="0">
                <a:cs typeface="Arial" pitchFamily="34" charset="0"/>
              </a:rPr>
              <a:t>Fabrika za proizvodnju elektro-komponenti </a:t>
            </a:r>
            <a:r>
              <a:rPr lang="en-US" altLang="ko-KR" sz="800" dirty="0" smtClean="0">
                <a:cs typeface="Arial" pitchFamily="34" charset="0"/>
              </a:rPr>
              <a:t>„NEW </a:t>
            </a:r>
            <a:r>
              <a:rPr lang="en-US" altLang="ko-KR" sz="800" dirty="0">
                <a:cs typeface="Arial" pitchFamily="34" charset="0"/>
              </a:rPr>
              <a:t>SANATRON“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50495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:\Slike\New Sanatron\New Sanatron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57350"/>
            <a:ext cx="1453481" cy="1088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Slike\New Sanatron\New Sanatron 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43350"/>
            <a:ext cx="1445376" cy="1077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:\Slike\SMS\SMS 04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57350"/>
            <a:ext cx="2195807" cy="1645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:\Slike\SMS\SMS 07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364230"/>
            <a:ext cx="2195807" cy="1645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19568"/>
              </p:ext>
            </p:extLst>
          </p:nvPr>
        </p:nvGraphicFramePr>
        <p:xfrm>
          <a:off x="4700400" y="361950"/>
          <a:ext cx="4215000" cy="575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5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1300" b="1" baseline="0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JAVNO</a:t>
                      </a:r>
                      <a:r>
                        <a:rPr lang="sr-Cyrl-BA" altLang="ko-KR" sz="1300" b="1" baseline="0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-PRIVAT</a:t>
                      </a:r>
                      <a:r>
                        <a:rPr lang="sr-Latn-BA" altLang="ko-KR" sz="1300" b="1" baseline="0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NO</a:t>
                      </a:r>
                      <a:r>
                        <a:rPr lang="sr-Cyrl-BA" altLang="ko-KR" sz="1300" b="1" baseline="0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 PARTNERS</a:t>
                      </a:r>
                      <a:r>
                        <a:rPr lang="sr-Latn-BA" altLang="ko-KR" sz="1300" b="1" baseline="0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TVO</a:t>
                      </a:r>
                      <a:endParaRPr lang="ko-KR" altLang="en-US" sz="1300" b="1" dirty="0">
                        <a:ln>
                          <a:solidFill>
                            <a:schemeClr val="tx1">
                              <a:alpha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724400" y="1200150"/>
            <a:ext cx="1905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BA" altLang="ko-KR" sz="800" dirty="0" smtClean="0">
                <a:cs typeface="Arial" pitchFamily="34" charset="0"/>
              </a:rPr>
              <a:t>Banjsko-rekreativni</a:t>
            </a:r>
            <a:r>
              <a:rPr lang="sr-Latn-BA" altLang="ko-KR" sz="800" dirty="0">
                <a:cs typeface="Arial" pitchFamily="34" charset="0"/>
              </a:rPr>
              <a:t> </a:t>
            </a:r>
            <a:r>
              <a:rPr lang="en-US" altLang="ko-KR" sz="800" dirty="0" smtClean="0">
                <a:cs typeface="Arial" pitchFamily="34" charset="0"/>
              </a:rPr>
              <a:t>cent</a:t>
            </a:r>
            <a:r>
              <a:rPr lang="sr-Latn-BA" altLang="ko-KR" sz="800" dirty="0" smtClean="0">
                <a:cs typeface="Arial" pitchFamily="34" charset="0"/>
              </a:rPr>
              <a:t>a</a:t>
            </a:r>
            <a:r>
              <a:rPr lang="en-US" altLang="ko-KR" sz="800" dirty="0" smtClean="0">
                <a:cs typeface="Arial" pitchFamily="34" charset="0"/>
              </a:rPr>
              <a:t>r </a:t>
            </a:r>
            <a:r>
              <a:rPr lang="en-US" altLang="ko-KR" sz="800" dirty="0">
                <a:cs typeface="Arial" pitchFamily="34" charset="0"/>
              </a:rPr>
              <a:t>“Lješljani” </a:t>
            </a:r>
            <a:endParaRPr lang="sr-Latn-BA" altLang="ko-KR" sz="8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4304" y="1200150"/>
            <a:ext cx="15776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BA" altLang="ko-KR" sz="800" dirty="0" smtClean="0">
                <a:cs typeface="Arial" pitchFamily="34" charset="0"/>
              </a:rPr>
              <a:t>Industrijska zona </a:t>
            </a:r>
            <a:r>
              <a:rPr lang="sr-Latn-BA" altLang="ko-KR" sz="800" dirty="0">
                <a:cs typeface="Arial" pitchFamily="34" charset="0"/>
              </a:rPr>
              <a:t>,,Poljavnice“ 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7350"/>
            <a:ext cx="1760228" cy="108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2800" y="2779950"/>
            <a:ext cx="1760400" cy="108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00" y="3922950"/>
            <a:ext cx="1760400" cy="108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 descr="H:\Slike\New Sanatron\New Sanatron 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00350"/>
            <a:ext cx="1453481" cy="1088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10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54" y="1657350"/>
            <a:ext cx="1260000" cy="10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NIGGER\Desktop\IZ.jp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54" y="2800350"/>
            <a:ext cx="1260000" cy="10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54" y="3943350"/>
            <a:ext cx="1915954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49806"/>
              </p:ext>
            </p:extLst>
          </p:nvPr>
        </p:nvGraphicFramePr>
        <p:xfrm>
          <a:off x="280800" y="361950"/>
          <a:ext cx="15480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altLang="ko-KR" sz="1300" b="1" dirty="0" smtClean="0">
                          <a:ln>
                            <a:solidFill>
                              <a:schemeClr val="tx1">
                                <a:alpha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GREENFIELD</a:t>
                      </a:r>
                      <a:endParaRPr lang="sr-Latn-BA" altLang="ko-KR" sz="1300" b="1" dirty="0" smtClean="0">
                        <a:ln>
                          <a:solidFill>
                            <a:schemeClr val="tx1">
                              <a:alpha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700" b="1" dirty="0" smtClean="0">
                          <a:ln>
                            <a:solidFill>
                              <a:schemeClr val="tx1">
                                <a:alpha val="5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Primjeri dosupnih</a:t>
                      </a:r>
                      <a:r>
                        <a:rPr lang="sr-Latn-BA" altLang="ko-KR" sz="700" b="1" baseline="0" dirty="0" smtClean="0">
                          <a:ln>
                            <a:solidFill>
                              <a:schemeClr val="tx1">
                                <a:alpha val="5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cs typeface="Arial" pitchFamily="34" charset="0"/>
                        </a:rPr>
                        <a:t> greenfield lokacija</a:t>
                      </a:r>
                      <a:endParaRPr lang="ko-KR" altLang="en-US" sz="700" b="1" dirty="0">
                        <a:ln>
                          <a:solidFill>
                            <a:schemeClr val="tx1">
                              <a:alpha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D4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BA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1047750"/>
            <a:ext cx="2756916" cy="1687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0" y="3097950"/>
            <a:ext cx="2755453" cy="168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92" y="1047750"/>
            <a:ext cx="2753308" cy="1683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47750"/>
            <a:ext cx="2895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83775"/>
              </p:ext>
            </p:extLst>
          </p:nvPr>
        </p:nvGraphicFramePr>
        <p:xfrm>
          <a:off x="435496" y="1394815"/>
          <a:ext cx="3984104" cy="3342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4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6327">
                <a:tc>
                  <a:txBody>
                    <a:bodyPr/>
                    <a:lstStyle/>
                    <a:p>
                      <a:pPr marL="0" indent="0" algn="ctr" latinLnBrk="1"/>
                      <a:r>
                        <a:rPr lang="sr-Latn-BA" altLang="ko-KR" sz="1400" b="1" dirty="0" smtClean="0">
                          <a:ln>
                            <a:solidFill>
                              <a:schemeClr val="bg1">
                                <a:alpha val="80000"/>
                              </a:schemeClr>
                            </a:solidFill>
                          </a:ln>
                          <a:solidFill>
                            <a:schemeClr val="accent2"/>
                          </a:solidFill>
                          <a:latin typeface="Arial Black" pitchFamily="34" charset="0"/>
                          <a:cs typeface="Arial" pitchFamily="34" charset="0"/>
                        </a:rPr>
                        <a:t>PODRŠKA OPŠTINE</a:t>
                      </a:r>
                      <a:endParaRPr lang="ko-KR" altLang="en-US" sz="1400" b="1" dirty="0">
                        <a:ln>
                          <a:solidFill>
                            <a:schemeClr val="bg1">
                              <a:alpha val="80000"/>
                            </a:schemeClr>
                          </a:solidFill>
                        </a:ln>
                        <a:solidFill>
                          <a:schemeClr val="accent2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430">
                <a:tc>
                  <a:txBody>
                    <a:bodyPr/>
                    <a:lstStyle/>
                    <a:p>
                      <a:pPr algn="just" latinLnBrk="1"/>
                      <a:r>
                        <a:rPr lang="sr-Latn-BA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Arial" pitchFamily="34" charset="0"/>
                        </a:rPr>
                        <a:t>Odsjek za upravljanje razvojem i Odjeljen</a:t>
                      </a:r>
                      <a:r>
                        <a:rPr lang="sr-Latn-BA" altLang="ko-KR" sz="1000" baseline="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Arial" pitchFamily="34" charset="0"/>
                        </a:rPr>
                        <a:t>je za privredu i poljoprivredu</a:t>
                      </a: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su glavne</a:t>
                      </a:r>
                      <a:r>
                        <a:rPr lang="sr-Latn-BA" altLang="ko-KR" sz="100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kontakt tačke za investitore, korespondenciju sa investitorima, pružanje svih neophodnih informacija investitorima, za podršku investitorima u procesu ulaganja kao i za pružanje post-investicione podrške.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46800" marR="4680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27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EGISTRA</a:t>
                      </a: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CIJA</a:t>
                      </a:r>
                      <a:r>
                        <a:rPr lang="sr-Latn-BA" altLang="ko-KR" sz="10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DJELATNOSTI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– 1 DA</a:t>
                      </a: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Izdavanje rješenja o registraciji</a:t>
                      </a:r>
                      <a:r>
                        <a:rPr lang="sr-Latn-BA" altLang="ko-KR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poslovnog subjekta u roku od 3 dana, izdavanje rješenja o registraciji samostalnog preduzetnika u roku 1 dana. 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BA" altLang="ko-KR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10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DOZVOLE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- 15/18 DA</a:t>
                      </a:r>
                      <a:r>
                        <a:rPr lang="sr-Latn-BA" altLang="ko-KR" sz="10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NA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zdavanje lokacijskih uslova i dozvole za građenje u roku od 15 dana, izdavanje upotrebne dozvole u roku od 18 dana.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BA" altLang="ko-KR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OPŠTINSKI PODSTICAJI</a:t>
                      </a:r>
                      <a:r>
                        <a:rPr lang="sr-Latn-BA" altLang="ko-KR" sz="10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Podsticaji za poljoprivrednu proizvodnju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mala</a:t>
                      </a:r>
                      <a:r>
                        <a:rPr lang="sr-Latn-BA" altLang="ko-KR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srednja preduzeća, zadruge i samostalne privrednike, zanate, samozapošljavanje i zapošljavanje.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37218"/>
              </p:ext>
            </p:extLst>
          </p:nvPr>
        </p:nvGraphicFramePr>
        <p:xfrm>
          <a:off x="4648200" y="971550"/>
          <a:ext cx="4038600" cy="3733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6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altLang="ko-KR" sz="1400" b="1" dirty="0" smtClean="0">
                          <a:ln>
                            <a:solidFill>
                              <a:schemeClr val="bg1">
                                <a:alpha val="80000"/>
                              </a:schemeClr>
                            </a:solidFill>
                          </a:ln>
                          <a:solidFill>
                            <a:srgbClr val="1C7DE1"/>
                          </a:solidFill>
                          <a:latin typeface="Arial Black" pitchFamily="34" charset="0"/>
                          <a:cs typeface="Arial" pitchFamily="34" charset="0"/>
                        </a:rPr>
                        <a:t>FINANSIJSKA</a:t>
                      </a:r>
                      <a:r>
                        <a:rPr lang="sr-Latn-BA" altLang="ko-KR" sz="1400" b="1" baseline="0" dirty="0" smtClean="0">
                          <a:ln>
                            <a:solidFill>
                              <a:schemeClr val="bg1">
                                <a:alpha val="80000"/>
                              </a:schemeClr>
                            </a:solidFill>
                          </a:ln>
                          <a:solidFill>
                            <a:srgbClr val="1C7DE1"/>
                          </a:solidFill>
                          <a:latin typeface="Arial Black" pitchFamily="34" charset="0"/>
                          <a:cs typeface="Arial" pitchFamily="34" charset="0"/>
                        </a:rPr>
                        <a:t> PODRŠKA/PRISTUP FINANSIJSKIM SREDSTVIA</a:t>
                      </a:r>
                      <a:endParaRPr lang="ko-KR" altLang="en-US" sz="1400" b="1" dirty="0" smtClean="0">
                        <a:ln>
                          <a:solidFill>
                            <a:schemeClr val="bg1">
                              <a:alpha val="80000"/>
                            </a:schemeClr>
                          </a:solidFill>
                        </a:ln>
                        <a:solidFill>
                          <a:srgbClr val="1C7DE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4757">
                <a:tc>
                  <a:txBody>
                    <a:bodyPr/>
                    <a:lstStyle/>
                    <a:p>
                      <a:pPr algn="just" latinLnBrk="1"/>
                      <a:r>
                        <a:rPr lang="sr-Latn-BA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Zavod</a:t>
                      </a:r>
                      <a:r>
                        <a:rPr lang="sr-Latn-BA" altLang="ko-KR" sz="1000" baseline="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 za zapošljavanje Republike Srpske </a:t>
                      </a:r>
                      <a:r>
                        <a:rPr lang="en-US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  <a:hlinkClick r:id="rId2"/>
                        </a:rPr>
                        <a:t>http://www.zzzrs.net/index.php/javni_pozivi/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 </a:t>
                      </a:r>
                      <a:r>
                        <a:rPr lang="sr-Cyrl-BA" altLang="ko-KR" sz="1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– </a:t>
                      </a:r>
                      <a:r>
                        <a:rPr lang="sr-Latn-BA" altLang="ko-KR" sz="10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realizuje projekte zapošljavanja u skladu sa Strategijom zapošljavanja Republike Srpske i godišnjim Akcionim planom za implementaciju Strategije.</a:t>
                      </a:r>
                    </a:p>
                    <a:p>
                      <a:pPr algn="just" latinLnBrk="1"/>
                      <a:endParaRPr lang="sr-Latn-BA" altLang="ko-KR" sz="1000" dirty="0" smtClean="0">
                        <a:ln>
                          <a:solidFill>
                            <a:schemeClr val="bg1">
                              <a:alpha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algn="just" latinLnBrk="1"/>
                      <a:r>
                        <a:rPr lang="sr-Latn-BA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Ministarstvo</a:t>
                      </a:r>
                      <a:r>
                        <a:rPr lang="sr-Latn-BA" altLang="ko-KR" sz="1000" baseline="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 za naučnotehnološki razvoj, visoko obrazovanje i informaciono društvo Republike Srpske</a:t>
                      </a:r>
                      <a:r>
                        <a:rPr lang="sr-Cyrl-BA" altLang="ko-KR" sz="1000" baseline="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Cyrl-BA" altLang="ko-KR" sz="8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(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  <a:hlinkClick r:id="rId3"/>
                        </a:rPr>
                        <a:t>http://www.vladars.net/eng/vlada/ministries/MST/Pages/default.aspx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sr-Cyrl-BA" altLang="ko-KR" sz="8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) :</a:t>
                      </a:r>
                      <a:endParaRPr lang="sr-Latn-BA" altLang="ko-KR" sz="800" b="0" baseline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just" latinLnBrk="1"/>
                      <a:endParaRPr lang="sr-Latn-BA" altLang="ko-KR" sz="800" b="0" baseline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171450" indent="-171450" algn="just" latinLnBrk="1">
                        <a:buFont typeface="Arial" pitchFamily="34" charset="0"/>
                        <a:buChar char="•"/>
                      </a:pPr>
                      <a:r>
                        <a:rPr lang="vi-VN" altLang="ko-KR" sz="10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unаprеđivаnjе i pоdsticаnjе rаzvоја fundаmеntаlnih rаzvојnih primјеnjеnih istrаživаnjа,</a:t>
                      </a:r>
                      <a:endParaRPr lang="sr-Latn-BA" altLang="ko-KR" sz="1000" b="0" baseline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171450" indent="-171450" algn="just" latinLnBrk="1">
                        <a:buFont typeface="Arial" pitchFamily="34" charset="0"/>
                        <a:buChar char="•"/>
                      </a:pPr>
                      <a:r>
                        <a:rPr lang="vi-VN" altLang="ko-KR" sz="10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pоdsticаnjе inоvаtоrstvа i еkоnоmskоg rаzvоја krоz upоtrеbu nоvih tеhnоlоgiја</a:t>
                      </a:r>
                      <a:r>
                        <a:rPr lang="vi-VN" altLang="ko-KR" sz="8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;</a:t>
                      </a:r>
                    </a:p>
                    <a:p>
                      <a:pPr algn="just" latinLnBrk="1"/>
                      <a:endParaRPr lang="sr-Cyrl-BA" altLang="ko-KR" sz="800" b="0" baseline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0544">
                <a:tc>
                  <a:txBody>
                    <a:bodyPr/>
                    <a:lstStyle/>
                    <a:p>
                      <a:pPr algn="just" latinLnBrk="1"/>
                      <a:r>
                        <a:rPr lang="sr-Cyrl-BA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Invest</a:t>
                      </a:r>
                      <a:r>
                        <a:rPr lang="sr-Latn-BA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iciono</a:t>
                      </a:r>
                      <a:r>
                        <a:rPr lang="en-US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-</a:t>
                      </a:r>
                      <a:r>
                        <a:rPr lang="sr-Latn-BA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razvojna banka</a:t>
                      </a:r>
                      <a:r>
                        <a:rPr lang="en-US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Latn-BA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Republike</a:t>
                      </a:r>
                      <a:r>
                        <a:rPr lang="sr-Latn-BA" altLang="ko-KR" sz="1000" baseline="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 Srpske</a:t>
                      </a:r>
                      <a:r>
                        <a:rPr lang="en-US" altLang="ko-KR" sz="1000" dirty="0" smtClean="0">
                          <a:ln>
                            <a:solidFill>
                              <a:schemeClr val="bg1">
                                <a:alpha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rPr>
                        <a:t> (IRBRS) </a:t>
                      </a:r>
                      <a:r>
                        <a:rPr lang="sr-Cyrl-BA" altLang="ko-KR" sz="10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(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  <a:hlinkClick r:id="rId4"/>
                        </a:rPr>
                        <a:t>https://www.irbrs.org/</a:t>
                      </a:r>
                      <a:r>
                        <a:rPr lang="sr-Cyrl-BA" altLang="ko-KR" sz="10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) – </a:t>
                      </a:r>
                      <a:r>
                        <a:rPr lang="sr-Latn-BA" altLang="ko-KR" sz="10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finansijska podrška zapošljavanju, izgradnji infrastrukture, izvozno orijentisanim poslovnim subjektima, malim i srednjim preduzećima, unaprjeđenju poljoprivredne proizvodnje, međunarodna promocija investicionih mogućnosti u Republici Srpskoj. </a:t>
                      </a:r>
                      <a:endParaRPr lang="sr-Cyrl-BA" altLang="ko-KR" sz="10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itle 27"/>
          <p:cNvSpPr txBox="1">
            <a:spLocks noGrp="1"/>
          </p:cNvSpPr>
          <p:nvPr>
            <p:ph type="title"/>
          </p:nvPr>
        </p:nvSpPr>
        <p:spPr>
          <a:xfrm>
            <a:off x="381000" y="418296"/>
            <a:ext cx="9144000" cy="477054"/>
          </a:xfrm>
          <a:prstGeom prst="rect">
            <a:avLst/>
          </a:prstGeom>
          <a:noFill/>
          <a:ln>
            <a:solidFill>
              <a:schemeClr val="bg1"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6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INVEST</a:t>
            </a:r>
            <a:r>
              <a:rPr lang="sr-Latn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ICIONA PODRŠKA </a:t>
            </a:r>
            <a:endParaRPr lang="ko-KR" altLang="en-US" sz="25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2334472"/>
            <a:ext cx="5943600" cy="54207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r-Latn-BA" altLang="ko-KR" sz="4000" dirty="0" smtClean="0">
                <a:ln w="12700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07624"/>
                </a:solidFill>
                <a:latin typeface="Arial Black" pitchFamily="34" charset="0"/>
              </a:rPr>
              <a:t>HVALA ZA PAŽNJU</a:t>
            </a:r>
            <a:endParaRPr lang="ko-KR" altLang="en-US" sz="4000" dirty="0">
              <a:ln w="12700">
                <a:solidFill>
                  <a:schemeClr val="tx1">
                    <a:alpha val="30000"/>
                  </a:schemeClr>
                </a:solidFill>
              </a:ln>
              <a:solidFill>
                <a:srgbClr val="F07624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852" y="1790640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r-Latn-BA" altLang="ko-KR" sz="1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OPŠTINA NOVI GRAD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r-Latn-BA" altLang="ko-KR" sz="1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INVESTICIONE MOGUĆNOSTI</a:t>
            </a:r>
            <a:endParaRPr kumimoji="0" lang="en-US" altLang="ko-KR" sz="10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9" descr="10494534_256672044529741_5861694592674425015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7641" y="76201"/>
            <a:ext cx="1087759" cy="14287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0" y="318135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ko-KR" sz="1500" b="1" i="0" u="none" strike="noStrike" kern="0" cap="none" spc="0" normalizeH="0" baseline="0" noProof="0" dirty="0" smtClean="0">
                <a:ln w="12700">
                  <a:solidFill>
                    <a:schemeClr val="bg1">
                      <a:alpha val="30000"/>
                    </a:schemeClr>
                  </a:solidFill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sr-Latn-BA" altLang="ko-KR" sz="1500" b="1" i="0" u="none" strike="noStrike" kern="0" cap="none" spc="0" normalizeH="0" baseline="0" noProof="0" dirty="0" smtClean="0">
                <a:ln w="12700">
                  <a:solidFill>
                    <a:schemeClr val="bg1">
                      <a:alpha val="30000"/>
                    </a:schemeClr>
                  </a:solidFill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OPŠTINA </a:t>
            </a:r>
            <a:r>
              <a:rPr kumimoji="0" lang="sr-Cyrl-BA" altLang="ko-KR" sz="1500" b="1" i="0" u="none" strike="noStrike" kern="0" cap="none" spc="0" normalizeH="0" baseline="0" noProof="0" dirty="0" smtClean="0">
                <a:ln w="12700">
                  <a:solidFill>
                    <a:schemeClr val="bg1">
                      <a:alpha val="30000"/>
                    </a:schemeClr>
                  </a:solidFill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NOVI GRAD</a:t>
            </a:r>
            <a:br>
              <a:rPr kumimoji="0" lang="sr-Cyrl-BA" altLang="ko-KR" sz="1500" b="1" i="0" u="none" strike="noStrike" kern="0" cap="none" spc="0" normalizeH="0" baseline="0" noProof="0" dirty="0" smtClean="0">
                <a:ln w="12700">
                  <a:solidFill>
                    <a:schemeClr val="bg1">
                      <a:alpha val="30000"/>
                    </a:schemeClr>
                  </a:solidFill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</a:br>
            <a:r>
              <a:rPr kumimoji="0" lang="sr-Latn-BA" altLang="ko-KR" sz="1500" b="1" i="0" u="none" strike="noStrike" kern="0" cap="none" spc="0" normalizeH="0" baseline="0" noProof="0" dirty="0" smtClean="0">
                <a:ln w="12700">
                  <a:solidFill>
                    <a:schemeClr val="bg1">
                      <a:alpha val="30000"/>
                    </a:schemeClr>
                  </a:solidFill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ODSJEK ZA UPRAVLJANJE</a:t>
            </a:r>
            <a:r>
              <a:rPr kumimoji="0" lang="sr-Latn-BA" altLang="ko-KR" sz="1500" b="1" i="0" u="none" strike="noStrike" kern="0" cap="none" spc="0" normalizeH="0" noProof="0" dirty="0" smtClean="0">
                <a:ln w="12700">
                  <a:solidFill>
                    <a:schemeClr val="bg1">
                      <a:alpha val="30000"/>
                    </a:schemeClr>
                  </a:solidFill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RAZVOJEM</a:t>
            </a:r>
            <a:endParaRPr kumimoji="0" lang="sr-Latn-BA" sz="1200" b="0" i="0" u="none" strike="noStrike" kern="0" cap="none" spc="0" normalizeH="0" baseline="0" noProof="0" dirty="0" smtClean="0">
              <a:ln w="12700">
                <a:solidFill>
                  <a:schemeClr val="bg1">
                    <a:alpha val="30000"/>
                  </a:schemeClr>
                </a:solidFill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36385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sr-Latn-BA" altLang="ko-KR" sz="1000" b="1" dirty="0" smtClean="0">
                <a:cs typeface="Arial" pitchFamily="34" charset="0"/>
              </a:rPr>
              <a:t>ADRESA</a:t>
            </a:r>
            <a:r>
              <a:rPr lang="sr-Cyrl-BA" altLang="ko-KR" sz="1000" b="1" dirty="0" smtClean="0">
                <a:cs typeface="Arial" pitchFamily="34" charset="0"/>
              </a:rPr>
              <a:t>: </a:t>
            </a:r>
            <a:r>
              <a:rPr lang="sr-Cyrl-BA" altLang="ko-KR" sz="1000" dirty="0">
                <a:cs typeface="Arial" pitchFamily="34" charset="0"/>
              </a:rPr>
              <a:t>Petra Kočića 2, 79220, Novi Grad</a:t>
            </a:r>
          </a:p>
          <a:p>
            <a:pPr lvl="0" algn="ctr">
              <a:spcBef>
                <a:spcPct val="20000"/>
              </a:spcBef>
            </a:pPr>
            <a:r>
              <a:rPr lang="sr-Latn-BA" altLang="ko-KR" sz="1000" b="1" dirty="0" smtClean="0">
                <a:cs typeface="Arial" pitchFamily="34" charset="0"/>
              </a:rPr>
              <a:t>TELEFON</a:t>
            </a:r>
            <a:r>
              <a:rPr lang="sr-Cyrl-BA" altLang="ko-KR" sz="1000" b="1" dirty="0" smtClean="0">
                <a:cs typeface="Arial" pitchFamily="34" charset="0"/>
              </a:rPr>
              <a:t>:</a:t>
            </a:r>
            <a:r>
              <a:rPr lang="sr-Cyrl-BA" altLang="ko-KR" sz="1000" dirty="0" smtClean="0">
                <a:cs typeface="Arial" pitchFamily="34" charset="0"/>
              </a:rPr>
              <a:t> </a:t>
            </a:r>
            <a:r>
              <a:rPr lang="sr-Cyrl-BA" altLang="ko-KR" sz="1000" dirty="0">
                <a:cs typeface="Arial" pitchFamily="34" charset="0"/>
              </a:rPr>
              <a:t>052 753 505, </a:t>
            </a:r>
            <a:r>
              <a:rPr lang="sr-Cyrl-BA" altLang="ko-KR" sz="1000" b="1" dirty="0" smtClean="0">
                <a:cs typeface="Arial" pitchFamily="34" charset="0"/>
              </a:rPr>
              <a:t>F</a:t>
            </a:r>
            <a:r>
              <a:rPr lang="sr-Latn-BA" altLang="ko-KR" sz="1000" b="1" dirty="0" smtClean="0">
                <a:cs typeface="Arial" pitchFamily="34" charset="0"/>
              </a:rPr>
              <a:t>AX</a:t>
            </a:r>
            <a:r>
              <a:rPr lang="sr-Cyrl-BA" altLang="ko-KR" sz="1000" b="1" dirty="0" smtClean="0">
                <a:cs typeface="Arial" pitchFamily="34" charset="0"/>
              </a:rPr>
              <a:t>: </a:t>
            </a:r>
            <a:r>
              <a:rPr lang="sr-Cyrl-BA" altLang="ko-KR" sz="1000" dirty="0">
                <a:cs typeface="Arial" pitchFamily="34" charset="0"/>
              </a:rPr>
              <a:t>052 751 555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4093518"/>
            <a:ext cx="8077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</a:t>
            </a:r>
            <a:r>
              <a:rPr kumimoji="0" lang="sr-Latn-BA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MAIL</a:t>
            </a:r>
            <a:r>
              <a:rPr kumimoji="0" lang="sr-Latn-BA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ljiljana.grab@opstina-novigrad.com, vesna.djukanovic@opstina-novigrad.com</a:t>
            </a:r>
            <a:r>
              <a:rPr lang="en-US" sz="900" kern="0" dirty="0">
                <a:solidFill>
                  <a:sysClr val="windowText" lastClr="000000"/>
                </a:solidFill>
              </a:rPr>
              <a:t>, </a:t>
            </a:r>
            <a:r>
              <a:rPr lang="sr-Latn-BA" sz="900" kern="0" dirty="0" smtClean="0">
                <a:solidFill>
                  <a:sysClr val="windowText" lastClr="000000"/>
                </a:solidFill>
              </a:rPr>
              <a:t>sasa</a:t>
            </a:r>
            <a:r>
              <a:rPr lang="en-US" sz="900" kern="0" dirty="0" smtClean="0">
                <a:solidFill>
                  <a:sysClr val="windowText" lastClr="000000"/>
                </a:solidFill>
              </a:rPr>
              <a:t>.</a:t>
            </a:r>
            <a:r>
              <a:rPr lang="sr-Latn-BA" sz="900" kern="0" dirty="0" smtClean="0">
                <a:solidFill>
                  <a:sysClr val="windowText" lastClr="000000"/>
                </a:solidFill>
              </a:rPr>
              <a:t>miric</a:t>
            </a:r>
            <a:r>
              <a:rPr lang="en-US" sz="900" kern="0" dirty="0" smtClean="0">
                <a:solidFill>
                  <a:sysClr val="windowText" lastClr="000000"/>
                </a:solidFill>
              </a:rPr>
              <a:t>@opstina-novigrad.com</a:t>
            </a:r>
            <a:r>
              <a:rPr lang="en-US" sz="900" kern="0" dirty="0">
                <a:solidFill>
                  <a:sysClr val="windowText" lastClr="000000"/>
                </a:solidFill>
              </a:rPr>
              <a:t>,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projekti@opstina-novigrad.com </a:t>
            </a:r>
            <a:endParaRPr kumimoji="0" lang="sr-Cyrl-BA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4857750"/>
            <a:ext cx="2488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solidFill>
                    <a:schemeClr val="bg1">
                      <a:alpha val="8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</a:rPr>
              <a:t>www.opstina-novigrad.com</a:t>
            </a:r>
            <a:endParaRPr kumimoji="0" lang="sr-Cyrl-BA" sz="1200" b="1" i="0" u="none" strike="noStrike" kern="0" cap="none" spc="0" normalizeH="0" baseline="0" noProof="0" dirty="0">
              <a:ln>
                <a:solidFill>
                  <a:schemeClr val="bg1">
                    <a:alpha val="8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7959" y="4857750"/>
            <a:ext cx="3054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solidFill>
                    <a:schemeClr val="bg1">
                      <a:alpha val="8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</a:rPr>
              <a:t>www.invest.opstina-novigrad.com</a:t>
            </a:r>
            <a:endParaRPr kumimoji="0" lang="sr-Cyrl-BA" sz="1200" b="1" i="0" u="none" strike="noStrike" kern="0" cap="none" spc="0" normalizeH="0" baseline="0" noProof="0" dirty="0">
              <a:ln>
                <a:solidFill>
                  <a:schemeClr val="bg1">
                    <a:alpha val="8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229600" cy="446316"/>
          </a:xfrm>
        </p:spPr>
        <p:txBody>
          <a:bodyPr/>
          <a:lstStyle/>
          <a:p>
            <a:r>
              <a:rPr lang="sr-Latn-BA" altLang="ko-KR" sz="3500" dirty="0" smtClean="0">
                <a:ln w="3175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 Black" pitchFamily="34" charset="0"/>
              </a:rPr>
              <a:t>SADRŽAJ</a:t>
            </a:r>
            <a:endParaRPr lang="ko-KR" altLang="en-US" sz="3500" dirty="0">
              <a:ln w="3175">
                <a:solidFill>
                  <a:schemeClr val="tx1"/>
                </a:solidFill>
              </a:ln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1143000" y="843558"/>
            <a:ext cx="1116184" cy="43200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ectangle 2"/>
          <p:cNvSpPr/>
          <p:nvPr/>
        </p:nvSpPr>
        <p:spPr>
          <a:xfrm>
            <a:off x="2067042" y="843558"/>
            <a:ext cx="5629158" cy="432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452761" y="891629"/>
            <a:ext cx="604639" cy="33855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n-US" altLang="ko-K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10"/>
          <p:cNvSpPr txBox="1"/>
          <p:nvPr/>
        </p:nvSpPr>
        <p:spPr bwMode="auto">
          <a:xfrm>
            <a:off x="2393682" y="923151"/>
            <a:ext cx="484531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Latn-BA" altLang="ko-KR" sz="1200" b="1" dirty="0" smtClean="0">
                <a:solidFill>
                  <a:srgbClr val="E62949"/>
                </a:solidFill>
                <a:latin typeface="Arial Black" pitchFamily="34" charset="0"/>
                <a:cs typeface="Arial" pitchFamily="34" charset="0"/>
              </a:rPr>
              <a:t>KO SMO MI I ZAŠTO INVESTIRATI U NOVI GRAD?</a:t>
            </a:r>
            <a:endParaRPr lang="en-US" altLang="ko-KR" sz="1200" b="1" dirty="0">
              <a:solidFill>
                <a:srgbClr val="E62949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8" name="Pentagon 107"/>
          <p:cNvSpPr/>
          <p:nvPr/>
        </p:nvSpPr>
        <p:spPr>
          <a:xfrm>
            <a:off x="1143000" y="1529359"/>
            <a:ext cx="1116184" cy="432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Rectangle 2"/>
          <p:cNvSpPr/>
          <p:nvPr/>
        </p:nvSpPr>
        <p:spPr>
          <a:xfrm>
            <a:off x="2067042" y="1522347"/>
            <a:ext cx="5629158" cy="432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r-Cyrl-BA" altLang="ko-KR" sz="1200" b="1" dirty="0" smtClean="0"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       </a:t>
            </a:r>
            <a:r>
              <a:rPr lang="sr-Latn-BA" altLang="ko-KR" sz="1200" b="1" dirty="0" smtClean="0"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GEOGRAFSKI POLOŽAJ I PUTNE KOMUNIKACIJE</a:t>
            </a:r>
            <a:endParaRPr lang="sr-Cyrl-BA" altLang="ko-KR" sz="1200" b="1" dirty="0" smtClean="0">
              <a:solidFill>
                <a:srgbClr val="F07624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52761" y="1581150"/>
            <a:ext cx="604639" cy="33855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altLang="ko-K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5" name="Pentagon 114"/>
          <p:cNvSpPr/>
          <p:nvPr/>
        </p:nvSpPr>
        <p:spPr>
          <a:xfrm>
            <a:off x="1143000" y="2190750"/>
            <a:ext cx="1116184" cy="432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6" name="Rectangle 2"/>
          <p:cNvSpPr/>
          <p:nvPr/>
        </p:nvSpPr>
        <p:spPr>
          <a:xfrm>
            <a:off x="2067042" y="2190750"/>
            <a:ext cx="5629158" cy="432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r-Cyrl-BA" altLang="ko-KR" sz="1200" b="1" dirty="0" smtClean="0"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       </a:t>
            </a:r>
            <a:r>
              <a:rPr lang="sr-Cyrl-BA" altLang="ko-KR" sz="1200" b="1" dirty="0" smtClean="0">
                <a:solidFill>
                  <a:srgbClr val="F4BD2D"/>
                </a:solidFill>
                <a:latin typeface="Arial Black" pitchFamily="34" charset="0"/>
                <a:cs typeface="Arial" pitchFamily="34" charset="0"/>
              </a:rPr>
              <a:t>BASIC ECONOMIC FACTS AND FIGURES </a:t>
            </a:r>
            <a:endParaRPr lang="ko-KR" altLang="en-US" sz="1200" b="1" dirty="0">
              <a:solidFill>
                <a:srgbClr val="F4BD2D"/>
              </a:solidFill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52761" y="2233196"/>
            <a:ext cx="604639" cy="33855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altLang="ko-K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TextBox 10"/>
          <p:cNvSpPr txBox="1"/>
          <p:nvPr/>
        </p:nvSpPr>
        <p:spPr bwMode="auto">
          <a:xfrm>
            <a:off x="2514600" y="2952750"/>
            <a:ext cx="324511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BA" altLang="ko-KR" sz="1200" b="1" dirty="0" smtClean="0">
                <a:solidFill>
                  <a:srgbClr val="F4BD2D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sr-Latn-BA" altLang="ko-KR" sz="1200" b="1" dirty="0" smtClean="0">
                <a:solidFill>
                  <a:srgbClr val="F4BD2D"/>
                </a:solidFill>
                <a:latin typeface="Arial Black" pitchFamily="34" charset="0"/>
                <a:cs typeface="Arial" pitchFamily="34" charset="0"/>
              </a:rPr>
              <a:t>ESOURCES</a:t>
            </a:r>
            <a:endParaRPr lang="en-US" altLang="ko-KR" sz="1200" b="1" dirty="0">
              <a:solidFill>
                <a:srgbClr val="F4BD2D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2" name="Pentagon 121"/>
          <p:cNvSpPr/>
          <p:nvPr/>
        </p:nvSpPr>
        <p:spPr>
          <a:xfrm>
            <a:off x="1143000" y="2876550"/>
            <a:ext cx="1116184" cy="46800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3" name="Rectangle 2"/>
          <p:cNvSpPr/>
          <p:nvPr/>
        </p:nvSpPr>
        <p:spPr>
          <a:xfrm>
            <a:off x="2057400" y="2876550"/>
            <a:ext cx="5629158" cy="468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r-Cyrl-BA" altLang="ko-KR" sz="1200" b="1" dirty="0" smtClean="0">
                <a:solidFill>
                  <a:srgbClr val="F4BD2D"/>
                </a:solidFill>
                <a:latin typeface="Arial Black" pitchFamily="34" charset="0"/>
                <a:cs typeface="Arial" pitchFamily="34" charset="0"/>
              </a:rPr>
              <a:t>      </a:t>
            </a:r>
            <a:r>
              <a:rPr lang="sr-Cyrl-BA" altLang="ko-KR" sz="1200" b="1" dirty="0" smtClean="0">
                <a:solidFill>
                  <a:srgbClr val="1ED4DE"/>
                </a:solidFill>
                <a:latin typeface="Arial Black" pitchFamily="34" charset="0"/>
                <a:cs typeface="Arial" pitchFamily="34" charset="0"/>
              </a:rPr>
              <a:t> RES</a:t>
            </a:r>
            <a:r>
              <a:rPr lang="sr-Latn-BA" altLang="ko-KR" sz="1200" b="1" dirty="0" smtClean="0">
                <a:solidFill>
                  <a:srgbClr val="1ED4DE"/>
                </a:solidFill>
                <a:latin typeface="Arial Black" pitchFamily="34" charset="0"/>
                <a:cs typeface="Arial" pitchFamily="34" charset="0"/>
              </a:rPr>
              <a:t>URSI</a:t>
            </a:r>
            <a:r>
              <a:rPr lang="sr-Cyrl-BA" altLang="ko-KR" b="1" dirty="0" smtClean="0">
                <a:solidFill>
                  <a:srgbClr val="1ED4DE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ko-KR" altLang="en-US" dirty="0">
              <a:solidFill>
                <a:srgbClr val="1ED4D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52761" y="2918996"/>
            <a:ext cx="604639" cy="33855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altLang="ko-K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9" name="Pentagon 128"/>
          <p:cNvSpPr/>
          <p:nvPr/>
        </p:nvSpPr>
        <p:spPr>
          <a:xfrm>
            <a:off x="1143000" y="3562350"/>
            <a:ext cx="1116184" cy="468000"/>
          </a:xfrm>
          <a:prstGeom prst="homePlate">
            <a:avLst>
              <a:gd name="adj" fmla="val 54918"/>
            </a:avLst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0" name="Rectangle 2"/>
          <p:cNvSpPr/>
          <p:nvPr/>
        </p:nvSpPr>
        <p:spPr>
          <a:xfrm>
            <a:off x="2057400" y="3562350"/>
            <a:ext cx="5629158" cy="468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452761" y="3604796"/>
            <a:ext cx="604639" cy="33855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2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altLang="ko-K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143000" y="4248150"/>
            <a:ext cx="1116184" cy="468000"/>
          </a:xfrm>
          <a:prstGeom prst="homePlate">
            <a:avLst>
              <a:gd name="adj" fmla="val 54918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52761" y="4290596"/>
            <a:ext cx="604639" cy="33855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sr-Latn-BA" altLang="ko-KR" sz="22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en-US" altLang="ko-K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2057400" y="4248150"/>
            <a:ext cx="5629158" cy="468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TextBox 10"/>
          <p:cNvSpPr txBox="1"/>
          <p:nvPr/>
        </p:nvSpPr>
        <p:spPr bwMode="auto">
          <a:xfrm>
            <a:off x="2393682" y="4324350"/>
            <a:ext cx="484531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Latn-BA" sz="1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INVESTICIONA PODRŠKA</a:t>
            </a:r>
            <a:r>
              <a:rPr lang="sr-Cyrl-BA" sz="1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en-US" altLang="ko-KR" sz="12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10"/>
          <p:cNvSpPr txBox="1"/>
          <p:nvPr/>
        </p:nvSpPr>
        <p:spPr bwMode="auto">
          <a:xfrm>
            <a:off x="2393682" y="3638550"/>
            <a:ext cx="4845318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BA" sz="1200" b="1" dirty="0" smtClean="0">
                <a:solidFill>
                  <a:srgbClr val="1C7DE1"/>
                </a:solidFill>
                <a:latin typeface="Arial Black" pitchFamily="34" charset="0"/>
              </a:rPr>
              <a:t>I</a:t>
            </a:r>
            <a:r>
              <a:rPr lang="en-US" sz="1200" b="1" dirty="0" smtClean="0">
                <a:solidFill>
                  <a:srgbClr val="1C7DE1"/>
                </a:solidFill>
                <a:latin typeface="Arial Black" pitchFamily="34" charset="0"/>
              </a:rPr>
              <a:t>NVEST</a:t>
            </a:r>
            <a:r>
              <a:rPr lang="sr-Latn-BA" sz="1200" b="1" dirty="0" smtClean="0">
                <a:solidFill>
                  <a:srgbClr val="1C7DE1"/>
                </a:solidFill>
                <a:latin typeface="Arial Black" pitchFamily="34" charset="0"/>
              </a:rPr>
              <a:t>ICIONE MOGUĆNOSTI</a:t>
            </a:r>
            <a:endParaRPr lang="en-US" altLang="ko-KR" sz="1200" b="1" dirty="0">
              <a:solidFill>
                <a:srgbClr val="1C7DE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/>
          <p:nvPr/>
        </p:nvSpPr>
        <p:spPr>
          <a:xfrm>
            <a:off x="2057400" y="2190750"/>
            <a:ext cx="5629158" cy="432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r-Cyrl-BA" altLang="ko-KR" sz="1200" b="1" dirty="0" smtClean="0"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       </a:t>
            </a:r>
            <a:r>
              <a:rPr lang="sr-Latn-BA" altLang="ko-KR" sz="1200" b="1" dirty="0" smtClean="0">
                <a:solidFill>
                  <a:srgbClr val="F4BD2D"/>
                </a:solidFill>
                <a:latin typeface="Arial Black" pitchFamily="34" charset="0"/>
                <a:cs typeface="Arial" pitchFamily="34" charset="0"/>
              </a:rPr>
              <a:t>OSNOVNI EKONOMSKI PODACI </a:t>
            </a:r>
            <a:r>
              <a:rPr lang="sr-Cyrl-BA" altLang="ko-KR" sz="1200" b="1" dirty="0" smtClean="0">
                <a:solidFill>
                  <a:srgbClr val="F4BD2D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ko-KR" altLang="en-US" sz="1200" b="1" dirty="0">
              <a:solidFill>
                <a:srgbClr val="F4BD2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39484"/>
            <a:ext cx="8229600" cy="884466"/>
          </a:xfrm>
        </p:spPr>
        <p:txBody>
          <a:bodyPr wrap="none" lIns="0"/>
          <a:lstStyle/>
          <a:p>
            <a:r>
              <a:rPr lang="sr-Cyrl-BA" altLang="ko-KR" sz="3000" dirty="0" smtClean="0">
                <a:solidFill>
                  <a:srgbClr val="E62949"/>
                </a:solidFill>
                <a:latin typeface="Arial Black" pitchFamily="34" charset="0"/>
              </a:rPr>
              <a:t/>
            </a:r>
            <a:br>
              <a:rPr lang="sr-Cyrl-BA" altLang="ko-KR" sz="3000" dirty="0" smtClean="0">
                <a:solidFill>
                  <a:srgbClr val="E62949"/>
                </a:solidFill>
                <a:latin typeface="Arial Black" pitchFamily="34" charset="0"/>
              </a:rPr>
            </a:br>
            <a:r>
              <a:rPr lang="sr-Cyrl-BA" altLang="ko-KR" sz="2500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1. </a:t>
            </a:r>
            <a:r>
              <a:rPr lang="sr-Latn-BA" altLang="ko-KR" sz="2500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KO SMO MI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 </a:t>
            </a:r>
            <a:r>
              <a:rPr lang="sr-Latn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?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 </a:t>
            </a:r>
            <a:r>
              <a:rPr lang="en-US" altLang="ko-KR" sz="3600" b="1" dirty="0" smtClean="0">
                <a:solidFill>
                  <a:srgbClr val="E62949"/>
                </a:solidFill>
                <a:latin typeface="Arial Black" pitchFamily="34" charset="0"/>
              </a:rPr>
              <a:t/>
            </a:r>
            <a:br>
              <a:rPr lang="en-US" altLang="ko-KR" sz="3600" b="1" dirty="0" smtClean="0">
                <a:solidFill>
                  <a:srgbClr val="E62949"/>
                </a:solidFill>
                <a:latin typeface="Arial Black" pitchFamily="34" charset="0"/>
              </a:rPr>
            </a:br>
            <a:endParaRPr lang="en-US" altLang="ko-KR" sz="3500" dirty="0">
              <a:solidFill>
                <a:srgbClr val="E62949"/>
              </a:solidFill>
              <a:latin typeface="Arial Black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600" y="1428750"/>
            <a:ext cx="4661680" cy="3581400"/>
            <a:chOff x="2051720" y="1559446"/>
            <a:chExt cx="4661680" cy="3325250"/>
          </a:xfrm>
        </p:grpSpPr>
        <p:sp>
          <p:nvSpPr>
            <p:cNvPr id="6" name="Rectangle 5"/>
            <p:cNvSpPr/>
            <p:nvPr/>
          </p:nvSpPr>
          <p:spPr>
            <a:xfrm>
              <a:off x="2051720" y="1559446"/>
              <a:ext cx="2088000" cy="72008"/>
            </a:xfrm>
            <a:prstGeom prst="rect">
              <a:avLst/>
            </a:prstGeom>
            <a:solidFill>
              <a:srgbClr val="F0762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4812688"/>
              <a:ext cx="2088000" cy="7200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5400" y="1711846"/>
              <a:ext cx="2088000" cy="85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itchFamily="34" charset="0"/>
                </a:rPr>
                <a:t>	</a:t>
              </a:r>
            </a:p>
            <a:p>
              <a:pPr algn="ctr"/>
              <a:endParaRPr lang="sr-Cyrl-BA" altLang="ko-K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endParaRPr>
            </a:p>
            <a:p>
              <a:pPr algn="ctr"/>
              <a:endParaRPr lang="sr-Cyrl-BA" altLang="ko-K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endParaRPr>
            </a:p>
            <a:p>
              <a:pPr algn="ctr"/>
              <a:endParaRPr lang="sr-Cyrl-BA" altLang="ko-K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endParaRPr>
            </a:p>
            <a:p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28292" y="1428750"/>
            <a:ext cx="2088000" cy="3581400"/>
            <a:chOff x="2051720" y="1635646"/>
            <a:chExt cx="2088000" cy="2952328"/>
          </a:xfrm>
        </p:grpSpPr>
        <p:sp>
          <p:nvSpPr>
            <p:cNvPr id="21" name="Rectangle 20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rgbClr val="1ED4D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rgbClr val="E6294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69290" y="1428750"/>
            <a:ext cx="2465110" cy="3757797"/>
            <a:chOff x="2004731" y="1635646"/>
            <a:chExt cx="2239906" cy="3097741"/>
          </a:xfrm>
        </p:grpSpPr>
        <p:sp>
          <p:nvSpPr>
            <p:cNvPr id="27" name="Rectangle 26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29000" y="4515966"/>
              <a:ext cx="2088000" cy="72008"/>
            </a:xfrm>
            <a:prstGeom prst="rect">
              <a:avLst/>
            </a:prstGeom>
            <a:solidFill>
              <a:srgbClr val="F4BD2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04731" y="1917143"/>
              <a:ext cx="2239906" cy="2816244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sr-Latn-BA" altLang="ko-KR" sz="1200" dirty="0" smtClean="0">
                <a:cs typeface="Arial" pitchFamily="34" charset="0"/>
              </a:endParaRPr>
            </a:p>
            <a:p>
              <a:pPr algn="ctr"/>
              <a:r>
                <a:rPr lang="sr-Latn-BA" altLang="ko-KR" sz="1200" b="1" dirty="0" smtClean="0">
                  <a:cs typeface="Arial" pitchFamily="34" charset="0"/>
                </a:rPr>
                <a:t>Naš tim je posvećen saradnji sa svim zainteresovanim investitorima </a:t>
              </a:r>
              <a:r>
                <a:rPr lang="en-US" altLang="ko-KR" sz="1200" b="1" dirty="0" smtClean="0">
                  <a:cs typeface="Arial" pitchFamily="34" charset="0"/>
                </a:rPr>
                <a:t>!</a:t>
              </a:r>
            </a:p>
            <a:p>
              <a:pPr algn="ctr"/>
              <a:endParaRPr lang="en-US" altLang="ko-KR" sz="1200" b="1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 algn="ctr"/>
              <a:r>
                <a:rPr lang="sr-Latn-BA" altLang="ko-KR" sz="1200" b="1" dirty="0" smtClean="0">
                  <a:cs typeface="Arial" pitchFamily="34" charset="0"/>
                </a:rPr>
                <a:t>Mi smo dinamični</a:t>
              </a:r>
              <a:r>
                <a:rPr lang="en-US" altLang="ko-KR" sz="1200" b="1" dirty="0" smtClean="0">
                  <a:cs typeface="Arial" pitchFamily="34" charset="0"/>
                </a:rPr>
                <a:t>!</a:t>
              </a:r>
              <a:r>
                <a:rPr lang="sr-Latn-BA" altLang="ko-KR" sz="1200" b="1" dirty="0" smtClean="0">
                  <a:cs typeface="Arial" pitchFamily="34" charset="0"/>
                </a:rPr>
                <a:t> Mi smo otvoreni</a:t>
              </a:r>
              <a:r>
                <a:rPr lang="en-US" altLang="ko-KR" sz="1200" b="1" dirty="0" smtClean="0">
                  <a:cs typeface="Arial" pitchFamily="34" charset="0"/>
                </a:rPr>
                <a:t>!</a:t>
              </a:r>
            </a:p>
            <a:p>
              <a:pPr algn="ctr"/>
              <a:endParaRPr lang="en-US" altLang="ko-KR" sz="1200" b="1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 algn="ctr"/>
              <a:r>
                <a:rPr lang="sr-Latn-BA" altLang="ko-KR" sz="1200" b="1" dirty="0" smtClean="0">
                  <a:cs typeface="Arial" pitchFamily="34" charset="0"/>
                </a:rPr>
                <a:t>Pružamo podršku investitorima u procesu ulaganja kao i post-investicionu podršku.  </a:t>
              </a:r>
              <a:endParaRPr lang="sr-Cyrl-BA" altLang="ko-KR" sz="1200" b="1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 algn="ctr"/>
              <a:endParaRPr lang="sr-Cyrl-BA" altLang="ko-KR" sz="1200" b="1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 algn="ctr"/>
              <a:r>
                <a:rPr lang="sr-Latn-BA" altLang="ko-KR" sz="1200" b="1" dirty="0" smtClean="0">
                  <a:cs typeface="Arial" pitchFamily="34" charset="0"/>
                </a:rPr>
                <a:t>Želimo toplu dobrodošlicu svakome od Vas, da istražimo koliko možemo zajedno napredovati !!!</a:t>
              </a:r>
              <a:r>
                <a:rPr lang="en-US" altLang="ko-KR" sz="1200" b="1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endParaRPr lang="sr-Cyrl-BA" altLang="ko-KR" sz="1200" b="1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 algn="ctr"/>
              <a:endParaRPr lang="sr-Cyrl-BA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doni MT" pitchFamily="18" charset="0"/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Bodoni MT" pitchFamily="18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60000" y="1593086"/>
            <a:ext cx="2088000" cy="327782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cs typeface="Arial" pitchFamily="34" charset="0"/>
              </a:rPr>
              <a:t>Novi Grad </a:t>
            </a:r>
            <a:r>
              <a:rPr lang="sr-Latn-BA" altLang="ko-KR" sz="900" dirty="0" smtClean="0">
                <a:cs typeface="Arial" pitchFamily="34" charset="0"/>
              </a:rPr>
              <a:t>je mali grad ali bogat resursima, atraktivnim investicionim lokacijama i sa optimalnom uslovima za potencijalne investitore.  </a:t>
            </a:r>
            <a:endParaRPr lang="sr-Cyrl-BA" altLang="ko-KR" sz="900" dirty="0" smtClean="0">
              <a:cs typeface="Arial" pitchFamily="34" charset="0"/>
            </a:endParaRPr>
          </a:p>
          <a:p>
            <a:pPr algn="ctr"/>
            <a:endParaRPr lang="sr-Cyrl-BA" altLang="ko-KR" sz="900" dirty="0" smtClean="0">
              <a:cs typeface="Arial" pitchFamily="34" charset="0"/>
            </a:endParaRPr>
          </a:p>
          <a:p>
            <a:pPr algn="ctr"/>
            <a:r>
              <a:rPr lang="sr-Latn-BA" altLang="ko-KR" sz="900" dirty="0" smtClean="0">
                <a:cs typeface="Arial" pitchFamily="34" charset="0"/>
              </a:rPr>
              <a:t>Opština Novi Grad ima dugu tradiciju u prerađivačkoj industriji, prvenstveno drvnoj, tekstilnoj i metalo-prerađivačkoj industriji. Ukupan udio prerađivačke industrije u prihodima na području opštine iznosi 21%, sa 33,3% od ukupnog broja svih poslovnih subjekata i zapošljava 37,2% lica od ukupno zaposlenih na području opštine. </a:t>
            </a:r>
          </a:p>
          <a:p>
            <a:pPr algn="ctr"/>
            <a:endParaRPr lang="sr-Latn-BA" altLang="ko-KR" sz="900" dirty="0" smtClean="0">
              <a:cs typeface="Arial" pitchFamily="34" charset="0"/>
            </a:endParaRPr>
          </a:p>
          <a:p>
            <a:pPr algn="ctr"/>
            <a:r>
              <a:rPr lang="sr-Latn-BA" altLang="ko-KR" sz="900" dirty="0" smtClean="0">
                <a:cs typeface="Arial" pitchFamily="34" charset="0"/>
              </a:rPr>
              <a:t>Kako bi unaprijedili poslovno okruženje Opština Novi Grad je provela reforme smanjivanjem administrativnih taksi i komunalnih naknada kao i uvođenjem proaktivnog pristupa podršci investitorima.</a:t>
            </a:r>
            <a:endParaRPr lang="sr-Cyrl-BA" altLang="ko-KR" sz="900" dirty="0" smtClean="0"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28292" y="1540712"/>
            <a:ext cx="2088000" cy="3477875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VIZIJA - NOVI GRAD 2026</a:t>
            </a:r>
            <a:endParaRPr kumimoji="0" lang="sr-Cyrl-B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Nova</a:t>
            </a:r>
            <a:r>
              <a:rPr kumimoji="0" lang="sr-Latn-C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ulaganja, jedinstveni doživljaji i zdrava sredina. </a:t>
            </a:r>
            <a:r>
              <a:rPr kumimoji="0" lang="sr-Latn-C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sr-Cyrl-B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STRATEŠKI CILJEVI</a:t>
            </a:r>
            <a:endParaRPr kumimoji="0" lang="sr-Cyrl-B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algn="ctr"/>
            <a:r>
              <a:rPr lang="sr-Latn-BA" sz="1100" dirty="0"/>
              <a:t>SC1. Povećana zaposlenost u privredi i poljoprivredi, uz</a:t>
            </a:r>
          </a:p>
          <a:p>
            <a:pPr algn="ctr"/>
            <a:r>
              <a:rPr lang="sr-Latn-BA" sz="1100" dirty="0"/>
              <a:t>istovremeno povećanje </a:t>
            </a:r>
            <a:endParaRPr lang="sr-Latn-BA" sz="1100" dirty="0" smtClean="0"/>
          </a:p>
          <a:p>
            <a:pPr algn="ctr"/>
            <a:r>
              <a:rPr lang="sr-Latn-BA" sz="1100" dirty="0" smtClean="0"/>
              <a:t>opštinskih </a:t>
            </a:r>
            <a:r>
              <a:rPr lang="sr-Latn-BA" sz="1100" dirty="0"/>
              <a:t>prihoda </a:t>
            </a:r>
            <a:br>
              <a:rPr lang="sr-Latn-BA" sz="1100" dirty="0"/>
            </a:br>
            <a:endParaRPr lang="sr-Latn-BA" sz="1100" dirty="0"/>
          </a:p>
          <a:p>
            <a:pPr algn="ctr"/>
            <a:r>
              <a:rPr lang="sr-Latn-BA" sz="1100" dirty="0"/>
              <a:t>SC2. Poboljšan kvalitet </a:t>
            </a:r>
            <a:r>
              <a:rPr lang="sr-Latn-BA" sz="1100" dirty="0" smtClean="0"/>
              <a:t>života, posebno </a:t>
            </a:r>
            <a:r>
              <a:rPr lang="sr-Latn-BA" sz="1100" dirty="0"/>
              <a:t>za mlade i starije</a:t>
            </a:r>
            <a:br>
              <a:rPr lang="sr-Latn-BA" sz="1100" dirty="0"/>
            </a:br>
            <a:r>
              <a:rPr lang="sr-Latn-BA" sz="1100" dirty="0"/>
              <a:t>stanovništvo </a:t>
            </a:r>
            <a:br>
              <a:rPr lang="sr-Latn-BA" sz="1100" dirty="0"/>
            </a:br>
            <a:endParaRPr lang="sr-Latn-BA" sz="1100" dirty="0"/>
          </a:p>
          <a:p>
            <a:pPr algn="ctr"/>
            <a:r>
              <a:rPr lang="sr-Latn-BA" sz="1100" dirty="0"/>
              <a:t>SC3. Očuvana životna</a:t>
            </a:r>
            <a:br>
              <a:rPr lang="sr-Latn-BA" sz="1100" dirty="0"/>
            </a:br>
            <a:r>
              <a:rPr lang="sr-Latn-BA" sz="1100" dirty="0"/>
              <a:t>sredina</a:t>
            </a: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sr-Latn-BA" sz="1100" dirty="0"/>
              <a:t/>
            </a:r>
            <a:br>
              <a:rPr lang="sr-Latn-BA" sz="1100" dirty="0"/>
            </a:b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차트 19">
            <a:extLst>
              <a:ext uri="{FF2B5EF4-FFF2-40B4-BE49-F238E27FC236}">
                <a16:creationId xmlns="" xmlns:a16="http://schemas.microsoft.com/office/drawing/2014/main" id="{90CFAD60-9899-428A-BF07-D2F0F3CCF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708304"/>
              </p:ext>
            </p:extLst>
          </p:nvPr>
        </p:nvGraphicFramePr>
        <p:xfrm>
          <a:off x="152400" y="241428"/>
          <a:ext cx="4700208" cy="461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927"/>
            <a:ext cx="2267744" cy="1573823"/>
          </a:xfrm>
        </p:spPr>
        <p:txBody>
          <a:bodyPr/>
          <a:lstStyle/>
          <a:p>
            <a:pPr algn="r"/>
            <a:r>
              <a:rPr lang="sr-Latn-BA" altLang="ko-KR" sz="1900" dirty="0" smtClean="0">
                <a:ln w="0">
                  <a:solidFill>
                    <a:schemeClr val="tx1"/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OSNOVNE</a:t>
            </a:r>
            <a:r>
              <a:rPr lang="sr-Cyrl-BA" altLang="ko-KR" sz="1900" dirty="0" smtClean="0">
                <a:ln w="0">
                  <a:solidFill>
                    <a:schemeClr val="tx1"/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 INFORMA</a:t>
            </a:r>
            <a:r>
              <a:rPr lang="sr-Latn-BA" altLang="ko-KR" sz="1900" dirty="0" smtClean="0">
                <a:ln w="0">
                  <a:solidFill>
                    <a:schemeClr val="tx1"/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CIJE</a:t>
            </a:r>
            <a:r>
              <a:rPr lang="sr-Cyrl-BA" altLang="ko-KR" sz="1900" dirty="0" smtClean="0">
                <a:ln w="0">
                  <a:solidFill>
                    <a:schemeClr val="tx1"/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 O NOV</a:t>
            </a:r>
            <a:r>
              <a:rPr lang="sr-Latn-BA" altLang="ko-KR" sz="1900" dirty="0" smtClean="0">
                <a:ln w="0">
                  <a:solidFill>
                    <a:schemeClr val="tx1"/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OM</a:t>
            </a:r>
            <a:r>
              <a:rPr lang="sr-Cyrl-BA" altLang="ko-KR" sz="1900" dirty="0" smtClean="0">
                <a:ln w="0">
                  <a:solidFill>
                    <a:schemeClr val="tx1"/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 GRAD</a:t>
            </a:r>
            <a:r>
              <a:rPr lang="sr-Latn-BA" altLang="ko-KR" sz="1900" dirty="0" smtClean="0">
                <a:ln w="0">
                  <a:solidFill>
                    <a:schemeClr val="tx1"/>
                  </a:solidFill>
                </a:ln>
                <a:solidFill>
                  <a:srgbClr val="E62949"/>
                </a:solidFill>
                <a:latin typeface="Arial Black" pitchFamily="34" charset="0"/>
              </a:rPr>
              <a:t>U</a:t>
            </a:r>
            <a:endParaRPr lang="ko-KR" altLang="en-US" sz="1900" dirty="0">
              <a:ln w="0">
                <a:solidFill>
                  <a:schemeClr val="tx1"/>
                </a:solidFill>
              </a:ln>
              <a:solidFill>
                <a:srgbClr val="E62949"/>
              </a:solidFill>
              <a:latin typeface="Arial Black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862707" y="2695242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861596"/>
            <a:ext cx="123645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STANOVNIŠTVO</a:t>
            </a:r>
            <a:endParaRPr lang="sr-Cyrl-BA" altLang="ko-KR" sz="850" b="1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sr-Cyrl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28.799 (2013.)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3486150"/>
            <a:ext cx="2057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ENTITET: Republika Srpska</a:t>
            </a:r>
          </a:p>
          <a:p>
            <a:pPr lvl="0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KLIMA: Umjereno kontinentalna</a:t>
            </a:r>
          </a:p>
          <a:p>
            <a:pPr lvl="0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STEPEN RAZVOJA:</a:t>
            </a:r>
          </a:p>
          <a:p>
            <a:pPr lvl="0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Srednje razvijena opština</a:t>
            </a:r>
          </a:p>
          <a:p>
            <a:pPr lvl="0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BUDŽET (2019):</a:t>
            </a:r>
          </a:p>
          <a:p>
            <a:pPr lvl="0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10.919.425 KM</a:t>
            </a:r>
          </a:p>
          <a:p>
            <a:pPr lvl="0"/>
            <a:endParaRPr lang="en-US" altLang="ko-KR" sz="8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.    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3486150"/>
            <a:ext cx="18105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OBRAZOVANJE:</a:t>
            </a:r>
            <a:endParaRPr lang="sr-Latn-BA" altLang="ko-KR" sz="7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r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1560 učenika u osnovnim školama</a:t>
            </a:r>
          </a:p>
          <a:p>
            <a:pPr algn="r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745 učenika u srednjim školama</a:t>
            </a:r>
          </a:p>
          <a:p>
            <a:pPr algn="r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195 djece u vrtiću</a:t>
            </a:r>
          </a:p>
          <a:p>
            <a:pPr algn="r"/>
            <a:r>
              <a:rPr lang="sr-Latn-BA" altLang="ko-KR" sz="75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460 studenata</a:t>
            </a:r>
          </a:p>
          <a:p>
            <a:pPr algn="r"/>
            <a:endParaRPr lang="en-US" altLang="ko-KR" sz="85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5" y="1707654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1166396"/>
            <a:ext cx="123645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POVRŠINA</a:t>
            </a:r>
            <a:r>
              <a:rPr lang="sr-Cyrl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r>
              <a:rPr lang="sr-Cyrl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470 km²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4600" y="556796"/>
            <a:ext cx="123645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altLang="ko-KR" sz="850" b="1" dirty="0" smtClean="0">
                <a:ln w="317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NAČELNIK</a:t>
            </a:r>
            <a:endParaRPr lang="sr-Cyrl-BA" altLang="ko-KR" sz="850" b="1" dirty="0" smtClean="0">
              <a:ln w="3175"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sr-Cyrl-BA" altLang="ko-KR" sz="850" b="1" dirty="0" smtClean="0">
                <a:ln w="317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Miroslav Drljača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9000" y="1957685"/>
            <a:ext cx="123645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ADRES</a:t>
            </a:r>
            <a:r>
              <a:rPr lang="sr-Latn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</a:t>
            </a:r>
            <a:endParaRPr lang="sr-Cyrl-BA" altLang="ko-KR" sz="850" b="1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sr-Cyrl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Petra Kočića 2, 79220, Novi Grad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000" y="1500485"/>
            <a:ext cx="123645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TEL</a:t>
            </a:r>
            <a:r>
              <a:rPr lang="sr-Cyrl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/FAX</a:t>
            </a:r>
          </a:p>
          <a:p>
            <a:r>
              <a:rPr lang="sr-Cyrl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+38752751247</a:t>
            </a:r>
          </a:p>
          <a:p>
            <a:r>
              <a:rPr lang="sr-Cyrl-BA" altLang="ko-KR" sz="85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+38752751555</a:t>
            </a:r>
          </a:p>
        </p:txBody>
      </p:sp>
      <p:pic>
        <p:nvPicPr>
          <p:cNvPr id="36" name="Picture 35" descr="10494534_256672044529741_5861694592674425015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5562" y="1938486"/>
            <a:ext cx="946238" cy="1242864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800600" y="923418"/>
            <a:ext cx="41148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Jedan od najstarijih i najslikovitijih</a:t>
            </a:r>
            <a:r>
              <a:rPr kumimoji="0" lang="sr-Latn-CS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gradova u Krajini, Novi Grad, se nalazi na krajnjem sjeverozapadu Republike Srpske, na granici sa Republikom Hrvatskom, na samim obalama prelijepih rijeka Une i Sane.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BA" sz="10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BA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sr-Latn-BA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okom burne istorije ovih prostora, područje Novog Grada je uvijek bilo  mjesto susreta Zapada i Istoka. Smatra se da ime grada potiče od rimskog utvrđenja/stražarnice </a:t>
            </a:r>
            <a:r>
              <a:rPr kumimoji="0" lang="sr-Latn-C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Castrum Novum koje</a:t>
            </a:r>
            <a:r>
              <a:rPr kumimoji="0" lang="sr-Latn-CS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je postojalo na obližnjem Kulskom brdu.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BA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Mnoge su pjesme napisane i spjevane o Novom Gradu, uglavnom inspirisane ljepotama</a:t>
            </a:r>
            <a:r>
              <a:rPr kumimoji="0" lang="sr-Latn-CS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rijeke Une. Novi Grad je poznat i po svojoj Gradskoj vijećnici koja je izgrađena 1892. godine i koja se nalazi na Listi zaštićenih nacionalnih spomenika Bosne i Hercegovine kao i po zgradi stare Narodne biblioteke koja je izgrađena 1895. godine. </a:t>
            </a:r>
            <a:r>
              <a:rPr kumimoji="0" lang="sr-Latn-C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endParaRPr kumimoji="0" lang="sr-Cyrl-BA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BA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Sela Novog</a:t>
            </a:r>
            <a:r>
              <a:rPr kumimoji="0" lang="sr-Latn-BA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Grada predstavljaju spoj bujnih zelenih oaza, mira, ekološki očuvanog i zdravog okruženja, starih seoskih domaćinstava, tradicionalnih drvenih kuća, potočnih mlinova, tradicije i gastronomije.  </a:t>
            </a:r>
            <a:endParaRPr kumimoji="0" lang="sr-Latn-C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" name="Parallelogram 30">
            <a:extLst>
              <a:ext uri="{FF2B5EF4-FFF2-40B4-BE49-F238E27FC236}">
                <a16:creationId xmlns="" xmlns:a16="http://schemas.microsoft.com/office/drawing/2014/main" id="{4D87C8D1-008B-4A24-8E78-5AE14C46D560}"/>
              </a:ext>
            </a:extLst>
          </p:cNvPr>
          <p:cNvSpPr/>
          <p:nvPr/>
        </p:nvSpPr>
        <p:spPr>
          <a:xfrm flipH="1">
            <a:off x="685800" y="1733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7">
            <a:extLst>
              <a:ext uri="{FF2B5EF4-FFF2-40B4-BE49-F238E27FC236}">
                <a16:creationId xmlns="" xmlns:a16="http://schemas.microsoft.com/office/drawing/2014/main" id="{4E6FACDF-7FE0-4C3C-9C36-4911C19AA619}"/>
              </a:ext>
            </a:extLst>
          </p:cNvPr>
          <p:cNvSpPr/>
          <p:nvPr/>
        </p:nvSpPr>
        <p:spPr>
          <a:xfrm>
            <a:off x="3810000" y="272415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8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435" y="2414619"/>
            <a:ext cx="3149101" cy="2293969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2924702" y="2724150"/>
            <a:ext cx="656698" cy="65669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62702" y="1352550"/>
            <a:ext cx="656698" cy="65669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38902" y="3286652"/>
            <a:ext cx="656698" cy="65669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71800" y="1838852"/>
            <a:ext cx="656698" cy="65669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992057" y="1069598"/>
            <a:ext cx="7523541" cy="760750"/>
            <a:chOff x="7193451" y="1019506"/>
            <a:chExt cx="1439711" cy="760750"/>
          </a:xfrm>
        </p:grpSpPr>
        <p:sp>
          <p:nvSpPr>
            <p:cNvPr id="39" name="TextBox 38"/>
            <p:cNvSpPr txBox="1"/>
            <p:nvPr/>
          </p:nvSpPr>
          <p:spPr>
            <a:xfrm>
              <a:off x="7193451" y="101950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E62949"/>
                  </a:solidFill>
                  <a:latin typeface="Arial Black" pitchFamily="34" charset="0"/>
                  <a:cs typeface="Arial" pitchFamily="34" charset="0"/>
                </a:rPr>
                <a:t>GEOSTRATE</a:t>
              </a:r>
              <a:r>
                <a:rPr lang="sr-Latn-BA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E62949"/>
                  </a:solidFill>
                  <a:latin typeface="Arial Black" pitchFamily="34" charset="0"/>
                  <a:cs typeface="Arial" pitchFamily="34" charset="0"/>
                </a:rPr>
                <a:t>ŠKI</a:t>
              </a:r>
              <a:r>
                <a:rPr lang="en-US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E62949"/>
                  </a:solidFill>
                  <a:latin typeface="Arial Black" pitchFamily="34" charset="0"/>
                  <a:cs typeface="Arial" pitchFamily="34" charset="0"/>
                </a:rPr>
                <a:t> PO</a:t>
              </a:r>
              <a:r>
                <a:rPr lang="sr-Latn-BA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E62949"/>
                  </a:solidFill>
                  <a:latin typeface="Arial Black" pitchFamily="34" charset="0"/>
                  <a:cs typeface="Arial" pitchFamily="34" charset="0"/>
                </a:rPr>
                <a:t>LOŽAJ I PUTNE KOMUNIKACIJE</a:t>
              </a:r>
              <a:r>
                <a:rPr lang="en-US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E62949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endParaRPr lang="ko-KR" altLang="en-US" sz="1400" b="1" dirty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E6294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93452" y="1226258"/>
              <a:ext cx="9876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BA" altLang="ko-KR" sz="1000" dirty="0" smtClean="0">
                  <a:latin typeface="+mj-lt"/>
                  <a:cs typeface="Arial" pitchFamily="34" charset="0"/>
                </a:rPr>
                <a:t>Granično područje sa Evropskom Unijom, pristup i veoma dobra povezanost sa glavnim regionalnim autoputevima, željezničkim prugama, aerodromima, riječnim i morskim lukama, ugodno mjesto za život i rad.</a:t>
              </a:r>
              <a:endParaRPr lang="en-US" altLang="ko-KR" sz="10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72602" y="1471383"/>
            <a:ext cx="470598" cy="461665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sr-Cyrl-BA" altLang="ko-KR" sz="30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en-US" altLang="ko-KR" sz="30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5098" y="1962150"/>
            <a:ext cx="470598" cy="461665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0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2</a:t>
            </a:r>
            <a:endParaRPr lang="en-US" altLang="ko-KR" sz="30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34602" y="2812668"/>
            <a:ext cx="457278" cy="461665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0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3</a:t>
            </a:r>
            <a:endParaRPr lang="en-US" altLang="ko-KR" sz="30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15102" y="3409950"/>
            <a:ext cx="470598" cy="461665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0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4</a:t>
            </a:r>
            <a:endParaRPr lang="en-US" altLang="ko-KR" sz="30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81400" y="1882973"/>
            <a:ext cx="5334000" cy="995065"/>
            <a:chOff x="7164288" y="856926"/>
            <a:chExt cx="1439711" cy="995065"/>
          </a:xfrm>
        </p:grpSpPr>
        <p:sp>
          <p:nvSpPr>
            <p:cNvPr id="28" name="TextBox 27"/>
            <p:cNvSpPr txBox="1"/>
            <p:nvPr/>
          </p:nvSpPr>
          <p:spPr>
            <a:xfrm>
              <a:off x="7164288" y="856926"/>
              <a:ext cx="14397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altLang="ko-KR" sz="15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rPr>
                <a:t>PRIRODNI</a:t>
              </a:r>
              <a:r>
                <a:rPr lang="en-US" altLang="ko-KR" sz="15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sr-Latn-BA" altLang="ko-KR" sz="15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sr-Cyrl-BA" altLang="ko-KR" sz="15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sr-Latn-BA" altLang="ko-KR" sz="15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rPr>
                <a:t>LJUDSKI </a:t>
              </a:r>
              <a:r>
                <a:rPr lang="en-US" altLang="ko-KR" sz="15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rPr>
                <a:t>RESUS</a:t>
              </a:r>
              <a:r>
                <a:rPr lang="sr-Latn-BA" altLang="ko-KR" sz="15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chemeClr val="accent2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endParaRPr lang="ko-KR" altLang="en-US" sz="1500" b="1" dirty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64288" y="1144105"/>
              <a:ext cx="856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BA" altLang="ko-KR" sz="1000" dirty="0" smtClean="0">
                  <a:latin typeface="+mj-lt"/>
                  <a:cs typeface="Arial" pitchFamily="34" charset="0"/>
                </a:rPr>
                <a:t>Čiste rijeke i potoci</a:t>
              </a:r>
              <a:r>
                <a:rPr lang="en-US" altLang="ko-KR" sz="1000" dirty="0" smtClean="0">
                  <a:latin typeface="+mj-lt"/>
                  <a:cs typeface="Arial" pitchFamily="34" charset="0"/>
                </a:rPr>
                <a:t>, 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šume</a:t>
              </a:r>
              <a:r>
                <a:rPr lang="en-US" altLang="ko-KR" sz="1000" dirty="0" smtClean="0">
                  <a:latin typeface="+mj-lt"/>
                  <a:cs typeface="Arial" pitchFamily="34" charset="0"/>
                </a:rPr>
                <a:t>, 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poljoprivredno zemljište</a:t>
              </a:r>
              <a:r>
                <a:rPr lang="en-US" altLang="ko-KR" sz="1000" dirty="0" smtClean="0">
                  <a:latin typeface="+mj-lt"/>
                  <a:cs typeface="Arial" pitchFamily="34" charset="0"/>
                </a:rPr>
                <a:t>, 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očuvani vodni resursi, nezagađen vazduh, rudna i mineralna bogatstva, konkurentna i kvalifikovana radna snaga.  </a:t>
              </a:r>
              <a:endParaRPr lang="en-US" altLang="ko-KR" sz="1000" dirty="0"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38303" y="2886730"/>
            <a:ext cx="4972300" cy="1056620"/>
            <a:chOff x="7172043" y="835851"/>
            <a:chExt cx="1462119" cy="1056620"/>
          </a:xfrm>
        </p:grpSpPr>
        <p:sp>
          <p:nvSpPr>
            <p:cNvPr id="31" name="TextBox 30"/>
            <p:cNvSpPr txBox="1"/>
            <p:nvPr/>
          </p:nvSpPr>
          <p:spPr>
            <a:xfrm>
              <a:off x="7172043" y="835851"/>
              <a:ext cx="1439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BA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F4BD2D"/>
                  </a:solidFill>
                  <a:latin typeface="Arial Black" pitchFamily="34" charset="0"/>
                  <a:cs typeface="Arial" pitchFamily="34" charset="0"/>
                </a:rPr>
                <a:t>P</a:t>
              </a:r>
              <a:r>
                <a:rPr lang="en-US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F4BD2D"/>
                  </a:solidFill>
                  <a:latin typeface="Arial Black" pitchFamily="34" charset="0"/>
                  <a:cs typeface="Arial" pitchFamily="34" charset="0"/>
                </a:rPr>
                <a:t>ROA</a:t>
              </a:r>
              <a:r>
                <a:rPr lang="sr-Latn-BA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F4BD2D"/>
                  </a:solidFill>
                  <a:latin typeface="Arial Black" pitchFamily="34" charset="0"/>
                  <a:cs typeface="Arial" pitchFamily="34" charset="0"/>
                </a:rPr>
                <a:t>KTIVNA I </a:t>
              </a:r>
              <a:r>
                <a:rPr lang="en-US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F4BD2D"/>
                  </a:solidFill>
                  <a:latin typeface="Arial Black" pitchFamily="34" charset="0"/>
                  <a:cs typeface="Arial" pitchFamily="34" charset="0"/>
                </a:rPr>
                <a:t>FLE</a:t>
              </a:r>
              <a:r>
                <a:rPr lang="sr-Latn-BA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F4BD2D"/>
                  </a:solidFill>
                  <a:latin typeface="Arial Black" pitchFamily="34" charset="0"/>
                  <a:cs typeface="Arial" pitchFamily="34" charset="0"/>
                </a:rPr>
                <a:t>KSIBILNA </a:t>
              </a:r>
              <a:r>
                <a:rPr lang="en-US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F4BD2D"/>
                  </a:solidFill>
                  <a:latin typeface="Arial Black" pitchFamily="34" charset="0"/>
                  <a:cs typeface="Arial" pitchFamily="34" charset="0"/>
                </a:rPr>
                <a:t>ADMINISTRA</a:t>
              </a:r>
              <a:r>
                <a:rPr lang="sr-Latn-BA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F4BD2D"/>
                  </a:solidFill>
                  <a:latin typeface="Arial Black" pitchFamily="34" charset="0"/>
                  <a:cs typeface="Arial" pitchFamily="34" charset="0"/>
                </a:rPr>
                <a:t>CIJA KOJA PRUŽA INVESTICIONU PODRŠKU</a:t>
              </a:r>
              <a:endParaRPr lang="ko-KR" altLang="en-US" sz="1400" b="1" dirty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4BD2D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72044" y="1338473"/>
              <a:ext cx="14621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cs typeface="Arial" pitchFamily="34" charset="0"/>
                </a:rPr>
                <a:t>No</a:t>
              </a:r>
              <a:r>
                <a:rPr lang="en-US" altLang="ko-KR" sz="1000" dirty="0" smtClean="0">
                  <a:latin typeface="+mj-lt"/>
                  <a:cs typeface="Arial" pitchFamily="34" charset="0"/>
                </a:rPr>
                <a:t>vi Grad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 je mali grad ali sa razvijenom komunalnom i drugom javnom infrastrukturom, stimulativnim i prijateljskim okruženjem za poslovanje, sa značajnom lokalnom i republičkom institucionalnom podrškom za razvoj poslovanja.  </a:t>
              </a:r>
              <a:endParaRPr lang="en-US" altLang="ko-K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66999" y="3953530"/>
            <a:ext cx="5715000" cy="847130"/>
            <a:chOff x="7137205" y="963905"/>
            <a:chExt cx="1680512" cy="847130"/>
          </a:xfrm>
        </p:grpSpPr>
        <p:sp>
          <p:nvSpPr>
            <p:cNvPr id="35" name="TextBox 34"/>
            <p:cNvSpPr txBox="1"/>
            <p:nvPr/>
          </p:nvSpPr>
          <p:spPr>
            <a:xfrm>
              <a:off x="7137205" y="963905"/>
              <a:ext cx="1675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BA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1ED4DE"/>
                  </a:solidFill>
                  <a:latin typeface="Arial Black" pitchFamily="34" charset="0"/>
                  <a:cs typeface="Arial" pitchFamily="34" charset="0"/>
                </a:rPr>
                <a:t>PODSTICAJNA PORESKA POLITIKA I JEDNOSTAVAN PRISTUP MEĐUNARODNIM TRŽIŠTIMA</a:t>
              </a:r>
              <a:r>
                <a:rPr lang="en-US" altLang="ko-KR" sz="1400" b="1" dirty="0" smtClean="0">
                  <a:ln>
                    <a:solidFill>
                      <a:schemeClr val="tx1">
                        <a:alpha val="75000"/>
                      </a:schemeClr>
                    </a:solidFill>
                  </a:ln>
                  <a:solidFill>
                    <a:srgbClr val="1ED4DE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endParaRPr lang="ko-KR" altLang="en-US" sz="1400" b="1" dirty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1ED4DE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37205" y="1410925"/>
              <a:ext cx="1680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BA" altLang="ko-KR" sz="1000" dirty="0" smtClean="0">
                  <a:latin typeface="+mj-lt"/>
                  <a:cs typeface="Arial" pitchFamily="34" charset="0"/>
                </a:rPr>
                <a:t>Porez na dodanu vrijednost iznosi</a:t>
              </a:r>
              <a:r>
                <a:rPr lang="en-US" altLang="ko-KR" sz="1000" dirty="0" smtClean="0">
                  <a:latin typeface="+mj-lt"/>
                  <a:cs typeface="Arial" pitchFamily="34" charset="0"/>
                </a:rPr>
                <a:t> 17% -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 najniža stopa u regionu, </a:t>
              </a:r>
              <a:r>
                <a:rPr lang="sr-Cyrl-BA" altLang="ko-KR" sz="1000" dirty="0" smtClean="0">
                  <a:latin typeface="+mj-lt"/>
                  <a:cs typeface="Arial" pitchFamily="34" charset="0"/>
                </a:rPr>
                <a:t>CEFTA</a:t>
              </a:r>
              <a:r>
                <a:rPr lang="sr-Latn-BA" altLang="ko-KR" sz="1000" dirty="0">
                  <a:latin typeface="+mj-lt"/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– Centralnoevropski sporazum </a:t>
              </a:r>
              <a:r>
                <a:rPr lang="sr-Latn-BA" altLang="ko-KR" sz="1000" dirty="0">
                  <a:latin typeface="+mj-lt"/>
                  <a:cs typeface="Arial" pitchFamily="34" charset="0"/>
                </a:rPr>
                <a:t>o slobodnoj 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trgovini, </a:t>
              </a:r>
              <a:r>
                <a:rPr lang="en-US" sz="1000" dirty="0" smtClean="0">
                  <a:latin typeface="+mj-lt"/>
                </a:rPr>
                <a:t>EFTA-</a:t>
              </a:r>
              <a:r>
                <a:rPr lang="sr-Latn-BA" sz="1000" dirty="0" smtClean="0">
                  <a:latin typeface="+mj-lt"/>
                </a:rPr>
                <a:t> Evropska slobodna trgovinska zona</a:t>
              </a:r>
              <a:r>
                <a:rPr lang="sr-Cyrl-BA" sz="1000" dirty="0" smtClean="0">
                  <a:latin typeface="+mj-lt"/>
                  <a:cs typeface="Arial" pitchFamily="34" charset="0"/>
                </a:rPr>
                <a:t>.</a:t>
              </a:r>
              <a:endParaRPr lang="en-US" altLang="ko-KR" sz="10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1000" y="449818"/>
            <a:ext cx="4055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000" dirty="0" smtClean="0">
                <a:ln w="3175">
                  <a:solidFill>
                    <a:schemeClr val="tx1"/>
                  </a:solidFill>
                </a:ln>
                <a:solidFill>
                  <a:srgbClr val="1C7DE1"/>
                </a:solidFill>
                <a:latin typeface="Arial Black" pitchFamily="34" charset="0"/>
              </a:rPr>
              <a:t>NAŠE GLAVNE PREDNOSTI</a:t>
            </a:r>
            <a:r>
              <a:rPr lang="sr-Cyrl-BA" sz="2000" dirty="0" smtClean="0">
                <a:ln w="3175">
                  <a:solidFill>
                    <a:schemeClr val="tx1"/>
                  </a:solidFill>
                </a:ln>
                <a:solidFill>
                  <a:srgbClr val="1C7DE1"/>
                </a:solidFill>
                <a:latin typeface="Arial Black" pitchFamily="34" charset="0"/>
              </a:rPr>
              <a:t>:</a:t>
            </a:r>
            <a:endParaRPr lang="sr-Cyrl-BA" sz="2000" dirty="0">
              <a:ln w="3175">
                <a:solidFill>
                  <a:schemeClr val="tx1"/>
                </a:solidFill>
              </a:ln>
              <a:solidFill>
                <a:srgbClr val="1C7DE1"/>
              </a:solidFill>
              <a:latin typeface="Arial Black" pitchFamily="34" charset="0"/>
            </a:endParaRPr>
          </a:p>
        </p:txBody>
      </p:sp>
      <p:pic>
        <p:nvPicPr>
          <p:cNvPr id="33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38350"/>
            <a:ext cx="1236428" cy="1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vesna\Desktop\2017\BFC\POLOŽAJ 2.jpg"/>
          <p:cNvPicPr>
            <a:picLocks noGrp="1" noChangeAspect="1" noChangeArrowheads="1"/>
          </p:cNvPicPr>
          <p:nvPr>
            <p:ph type="pic" idx="12"/>
          </p:nvPr>
        </p:nvPicPr>
        <p:blipFill>
          <a:blip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5" b="19045"/>
          <a:stretch>
            <a:fillRect/>
          </a:stretch>
        </p:blipFill>
        <p:spPr bwMode="auto">
          <a:xfrm>
            <a:off x="4648200" y="1428750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418296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2. </a:t>
            </a:r>
            <a:r>
              <a:rPr lang="sr-Latn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LOKACIJA I PUTNE KOMUNIKACIJE</a:t>
            </a:r>
            <a:endParaRPr lang="ko-KR" altLang="en-US" sz="25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srgbClr val="F07624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4800" y="1219200"/>
            <a:ext cx="3962400" cy="37147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 latinLnBrk="0">
              <a:spcBef>
                <a:spcPts val="600"/>
              </a:spcBef>
              <a:buClr>
                <a:srgbClr val="C00000"/>
              </a:buClr>
              <a:buSzPct val="76000"/>
              <a:defRPr/>
            </a:pPr>
            <a:r>
              <a:rPr lang="sr-Latn-BA" sz="1000" dirty="0"/>
              <a:t>Opština Novi Grad je smještena u sjeverozapadnom dijelu Bosne i Hercegovine, na prelijepim obalama rijeka Une i Sane, ispod padina planina Kozare i Grmeča. Grad je dobro povezan sa CEFTA regionom, koji nudi bescarinski pristup višemilionskom tržištu. Graniči sa Republikom Hrvatskom, na jugoistočnoj granici Evropske Unije</a:t>
            </a:r>
            <a:r>
              <a:rPr lang="sr-Latn-BA" sz="1000" dirty="0" smtClean="0"/>
              <a:t>.</a:t>
            </a:r>
            <a:endParaRPr kumimoji="0" lang="sr-Latn-BA" sz="1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 algn="just" latinLnBrk="0">
              <a:spcBef>
                <a:spcPts val="600"/>
              </a:spcBef>
              <a:buClr>
                <a:srgbClr val="C00000"/>
              </a:buClr>
              <a:buSzPct val="76000"/>
              <a:defRPr/>
            </a:pPr>
            <a:r>
              <a:rPr lang="sr-Latn-BA" sz="1000" dirty="0"/>
              <a:t>Iako je Novi Grad relativno udaljen od glavnog grada Bosne i Hercegovine Sarajeva (320 km), ipak je veoma dobro povezan sa centralnom Bosnom i Hercegovinom i njenim okruženjem, kroz mrežu drumskih i željezničkih saobraćajnica. Najbliži veći gradovi su Banja Luka (89 km) i glavni grad Republike Hrvatske, Zagreb (135 km</a:t>
            </a:r>
            <a:r>
              <a:rPr lang="sr-Latn-BA" sz="1000" dirty="0" smtClean="0"/>
              <a:t>).</a:t>
            </a:r>
          </a:p>
          <a:p>
            <a:pPr lvl="0" algn="just" latinLnBrk="0">
              <a:spcBef>
                <a:spcPts val="600"/>
              </a:spcBef>
              <a:buClr>
                <a:srgbClr val="C00000"/>
              </a:buClr>
              <a:buSzPct val="76000"/>
              <a:defRPr/>
            </a:pPr>
            <a:r>
              <a:rPr lang="vi-VN" sz="1000" dirty="0"/>
              <a:t>Udaljenost između Novog Grada i granice sa Slovenijom je 140 km, granice sa Austrijom 246 km, granice sa Mađarskom 220 km. Novi Grad je takođe mrežom drumskih i željezničkih saobraćajnica veoma dobro povezan sa ostalim </a:t>
            </a:r>
            <a:r>
              <a:rPr lang="vi-VN" sz="1000" dirty="0" smtClean="0"/>
              <a:t>dijelo</a:t>
            </a:r>
            <a:r>
              <a:rPr lang="sr-Latn-BA" sz="1000" dirty="0" smtClean="0"/>
              <a:t>vima</a:t>
            </a:r>
            <a:r>
              <a:rPr lang="vi-VN" sz="1000" dirty="0" smtClean="0"/>
              <a:t> </a:t>
            </a:r>
            <a:r>
              <a:rPr lang="vi-VN" sz="1000" dirty="0"/>
              <a:t>Bosne i Hercegovine i sjevernim dijelom Republike Hrvatske, kao i sa Centralnom Dalmacijom i lukama na Jadranskom moru</a:t>
            </a:r>
            <a:r>
              <a:rPr lang="vi-VN" sz="1000" dirty="0" smtClean="0"/>
              <a:t>.</a:t>
            </a:r>
            <a:endParaRPr lang="sr-Latn-BA" sz="1000" dirty="0" smtClean="0"/>
          </a:p>
          <a:p>
            <a:pPr lvl="0" algn="just" latinLnBrk="0">
              <a:spcBef>
                <a:spcPts val="600"/>
              </a:spcBef>
              <a:buClr>
                <a:srgbClr val="C00000"/>
              </a:buClr>
              <a:buSzPct val="76000"/>
              <a:defRPr/>
            </a:pPr>
            <a:r>
              <a:rPr lang="vi-VN" sz="1000" dirty="0"/>
              <a:t>Najbliži međunarodni aerodromi se nalaze u Banjoj Luci (vrijeme vožnje: 1 čas), Zagrebu (vrijeme vožnje: 2,5 časa), Splitu (vrijeme vožnje: 5 časova), Sarajevu (vrijeme vožnje 5 časova) i Beogradu (vrijeme vožnje 4 časa).</a:t>
            </a:r>
            <a:endParaRPr lang="sr-Latn-BA" sz="1000" dirty="0" smtClean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32903"/>
              </p:ext>
            </p:extLst>
          </p:nvPr>
        </p:nvGraphicFramePr>
        <p:xfrm>
          <a:off x="4630882" y="3028950"/>
          <a:ext cx="4208318" cy="1524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47403"/>
                <a:gridCol w="1160915"/>
              </a:tblGrid>
              <a:tr h="33571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 smtClean="0">
                          <a:effectLst/>
                        </a:rPr>
                        <a:t>Granični prelaz</a:t>
                      </a:r>
                      <a:r>
                        <a:rPr lang="sr-Latn-BA" sz="1000" b="0" baseline="0" dirty="0" smtClean="0">
                          <a:effectLst/>
                        </a:rPr>
                        <a:t> sa Republikom  Hrvatskom </a:t>
                      </a:r>
                      <a:r>
                        <a:rPr lang="en-US" sz="1000" b="0" dirty="0" smtClean="0">
                          <a:effectLst/>
                        </a:rPr>
                        <a:t>- Dvor</a:t>
                      </a:r>
                      <a:endParaRPr lang="bs-Latn-BA" sz="1100" b="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 </a:t>
                      </a:r>
                      <a:r>
                        <a:rPr lang="sr-Latn-BA" sz="1000" dirty="0" smtClean="0">
                          <a:effectLst/>
                        </a:rPr>
                        <a:t>k</a:t>
                      </a:r>
                      <a:r>
                        <a:rPr lang="en-US" sz="1000" dirty="0" smtClean="0">
                          <a:effectLst/>
                        </a:rPr>
                        <a:t>m</a:t>
                      </a:r>
                      <a:endParaRPr lang="bs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3571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 smtClean="0">
                          <a:effectLst/>
                        </a:rPr>
                        <a:t>Granični prelaz</a:t>
                      </a:r>
                      <a:r>
                        <a:rPr lang="sr-Latn-BA" sz="1000" b="0" baseline="0" dirty="0" smtClean="0">
                          <a:effectLst/>
                        </a:rPr>
                        <a:t> sa Republikom  Hrvatskom </a:t>
                      </a:r>
                      <a:r>
                        <a:rPr lang="sr-Cyrl-BA" sz="1000" b="0" baseline="0" dirty="0" smtClean="0">
                          <a:effectLst/>
                        </a:rPr>
                        <a:t>–</a:t>
                      </a:r>
                      <a:r>
                        <a:rPr lang="en-US" sz="1000" b="0" dirty="0" smtClean="0">
                          <a:effectLst/>
                        </a:rPr>
                        <a:t> Izačić</a:t>
                      </a:r>
                      <a:endParaRPr lang="bs-Latn-BA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80 </a:t>
                      </a:r>
                      <a:r>
                        <a:rPr lang="sr-Latn-BA" sz="1000" dirty="0" smtClean="0">
                          <a:effectLst/>
                        </a:rPr>
                        <a:t>k</a:t>
                      </a:r>
                      <a:r>
                        <a:rPr lang="en-US" sz="1000" dirty="0" smtClean="0">
                          <a:effectLst/>
                        </a:rPr>
                        <a:t>m</a:t>
                      </a:r>
                      <a:endParaRPr lang="bs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63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 smtClean="0">
                          <a:effectLst/>
                        </a:rPr>
                        <a:t>Granični prelaz sa Republikom Srbijom</a:t>
                      </a:r>
                      <a:r>
                        <a:rPr lang="en-US" sz="1000" b="0" dirty="0" smtClean="0">
                          <a:effectLst/>
                        </a:rPr>
                        <a:t>:</a:t>
                      </a:r>
                      <a:endParaRPr lang="sr-Cyrl-BA" sz="1000" b="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Novi </a:t>
                      </a:r>
                      <a:r>
                        <a:rPr lang="en-US" sz="1000" b="0" dirty="0">
                          <a:effectLst/>
                        </a:rPr>
                        <a:t>Grad </a:t>
                      </a:r>
                      <a:r>
                        <a:rPr lang="sr-Cyrl-BA" sz="1000" b="0" dirty="0" smtClean="0">
                          <a:effectLst/>
                        </a:rPr>
                        <a:t>–</a:t>
                      </a:r>
                      <a:r>
                        <a:rPr lang="sr-Cyrl-BA" sz="1000" b="0" baseline="0" dirty="0" smtClean="0">
                          <a:effectLst/>
                        </a:rPr>
                        <a:t> Dvor – </a:t>
                      </a:r>
                      <a:r>
                        <a:rPr lang="sr-Latn-BA" sz="1000" b="0" dirty="0" smtClean="0">
                          <a:effectLst/>
                        </a:rPr>
                        <a:t>Batrovci</a:t>
                      </a:r>
                      <a:endParaRPr lang="sr-Cyrl-BA" sz="1000" b="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</a:rPr>
                        <a:t>258 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sr-Latn-BA" sz="1000" dirty="0" smtClean="0">
                          <a:effectLst/>
                        </a:rPr>
                        <a:t>k</a:t>
                      </a:r>
                      <a:r>
                        <a:rPr lang="en-US" sz="1000" dirty="0" smtClean="0">
                          <a:effectLst/>
                        </a:rPr>
                        <a:t>m</a:t>
                      </a:r>
                      <a:endParaRPr lang="bs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921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 smtClean="0">
                          <a:effectLst/>
                        </a:rPr>
                        <a:t>Granični prelaz</a:t>
                      </a:r>
                      <a:r>
                        <a:rPr lang="sr-Latn-BA" sz="1000" b="0" baseline="0" dirty="0" smtClean="0">
                          <a:effectLst/>
                        </a:rPr>
                        <a:t> sa Crnom Gorom</a:t>
                      </a:r>
                      <a:r>
                        <a:rPr lang="sr-Cyrl-BA" sz="1000" b="0" dirty="0" smtClean="0">
                          <a:effectLst/>
                        </a:rPr>
                        <a:t> –</a:t>
                      </a:r>
                      <a:r>
                        <a:rPr lang="en-US" sz="1000" b="0" dirty="0" smtClean="0">
                          <a:effectLst/>
                        </a:rPr>
                        <a:t> Trebinje</a:t>
                      </a:r>
                      <a:endParaRPr lang="bs-Latn-BA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435 </a:t>
                      </a:r>
                      <a:r>
                        <a:rPr lang="sr-Latn-BA" sz="1000" dirty="0" smtClean="0">
                          <a:effectLst/>
                        </a:rPr>
                        <a:t>k</a:t>
                      </a:r>
                      <a:r>
                        <a:rPr lang="en-US" sz="1000" dirty="0" smtClean="0">
                          <a:effectLst/>
                        </a:rPr>
                        <a:t>m</a:t>
                      </a:r>
                      <a:endParaRPr lang="bs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Users\vesna\Desktop\2017\BFC\POLOŽAJ 2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17526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vesna\Desktop\2017\BFC\položaj NG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19812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10494534_256672044529741_5861694592674425015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918915"/>
            <a:ext cx="381000" cy="5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85461"/>
              </p:ext>
            </p:extLst>
          </p:nvPr>
        </p:nvGraphicFramePr>
        <p:xfrm>
          <a:off x="457200" y="915111"/>
          <a:ext cx="7924800" cy="405577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425410"/>
                <a:gridCol w="4499390"/>
              </a:tblGrid>
              <a:tr h="1971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AUTOPUT</a:t>
                      </a:r>
                      <a:r>
                        <a:rPr lang="en-US" sz="10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Beograd </a:t>
                      </a:r>
                      <a:r>
                        <a:rPr lang="en-US" sz="1000" dirty="0" smtClean="0">
                          <a:effectLst/>
                          <a:latin typeface="Arial Black" pitchFamily="34" charset="0"/>
                        </a:rPr>
                        <a:t>– </a:t>
                      </a: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Zagreb</a:t>
                      </a:r>
                      <a:endParaRPr lang="bs-Latn-BA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900" b="0" dirty="0" smtClean="0">
                          <a:effectLst/>
                          <a:latin typeface="+mj-lt"/>
                        </a:rPr>
                        <a:t>Udaljenost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: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75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endParaRPr lang="bs-Latn-B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71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AUTOPUT</a:t>
                      </a:r>
                      <a:r>
                        <a:rPr lang="en-US" sz="10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Arial Black" pitchFamily="34" charset="0"/>
                        </a:rPr>
                        <a:t>Banja Luka </a:t>
                      </a:r>
                      <a:r>
                        <a:rPr lang="en-US" sz="1000" dirty="0" smtClean="0">
                          <a:effectLst/>
                          <a:latin typeface="Arial Black" pitchFamily="34" charset="0"/>
                        </a:rPr>
                        <a:t>– </a:t>
                      </a:r>
                      <a:r>
                        <a:rPr lang="en-US" sz="1000" noProof="0" dirty="0" smtClean="0">
                          <a:effectLst/>
                          <a:latin typeface="Arial Black" pitchFamily="34" charset="0"/>
                        </a:rPr>
                        <a:t>Gradiška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900" b="0" dirty="0" smtClean="0">
                          <a:effectLst/>
                          <a:latin typeface="+mj-lt"/>
                        </a:rPr>
                        <a:t>Udaljenost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: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87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endParaRPr lang="bs-Latn-B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K</a:t>
                      </a:r>
                      <a:r>
                        <a:rPr lang="en-US" sz="1000" dirty="0" smtClean="0">
                          <a:effectLst/>
                          <a:latin typeface="Arial Black" pitchFamily="34" charset="0"/>
                        </a:rPr>
                        <a:t>ORIDOR  5</a:t>
                      </a:r>
                      <a:r>
                        <a:rPr lang="sr-Cyrl-BA" sz="1000" dirty="0" smtClean="0">
                          <a:effectLst/>
                          <a:latin typeface="Arial Black" pitchFamily="34" charset="0"/>
                        </a:rPr>
                        <a:t>C </a:t>
                      </a: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–</a:t>
                      </a:r>
                      <a:r>
                        <a:rPr lang="sr-Cyrl-BA" sz="10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Evropska</a:t>
                      </a:r>
                      <a:r>
                        <a:rPr lang="sr-Latn-BA" sz="1000" baseline="0" dirty="0" smtClean="0">
                          <a:effectLst/>
                          <a:latin typeface="Arial Black" pitchFamily="34" charset="0"/>
                        </a:rPr>
                        <a:t> ruta</a:t>
                      </a: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 E 73</a:t>
                      </a:r>
                      <a:endParaRPr lang="bs-Latn-BA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900" b="0" dirty="0" smtClean="0">
                          <a:effectLst/>
                          <a:latin typeface="+mj-lt"/>
                        </a:rPr>
                        <a:t>Udaljenost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: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167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endParaRPr lang="bs-Latn-B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1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MAGISTRALNI</a:t>
                      </a:r>
                      <a:r>
                        <a:rPr lang="sr-Latn-BA" sz="1000" baseline="0" dirty="0" smtClean="0">
                          <a:effectLst/>
                          <a:latin typeface="Arial Black" pitchFamily="34" charset="0"/>
                        </a:rPr>
                        <a:t> PUT </a:t>
                      </a:r>
                      <a:r>
                        <a:rPr lang="en-US" sz="1000" dirty="0" smtClean="0">
                          <a:effectLst/>
                          <a:latin typeface="Arial Black" pitchFamily="34" charset="0"/>
                        </a:rPr>
                        <a:t>M14 </a:t>
                      </a:r>
                      <a:endParaRPr lang="sr-Latn-BA" sz="1000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(Kozarska Dubica-Novi Grad-Bihać)</a:t>
                      </a:r>
                      <a:endParaRPr lang="bs-Latn-BA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</a:rPr>
                        <a:t>Dire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ktan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</a:rPr>
                        <a:t> pristup</a:t>
                      </a:r>
                      <a:endParaRPr lang="bs-Latn-B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138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ŽELJEZNIČKA</a:t>
                      </a:r>
                      <a:r>
                        <a:rPr lang="sr-Latn-BA" sz="1000" baseline="0" dirty="0" smtClean="0"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MREŽA</a:t>
                      </a:r>
                      <a:endParaRPr lang="bs-Latn-BA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900" b="0" dirty="0" smtClean="0">
                          <a:effectLst/>
                          <a:latin typeface="+mj-lt"/>
                        </a:rPr>
                        <a:t>Direktan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</a:rPr>
                        <a:t> pristup željezničkom čvorištu, sa pravcima prema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:</a:t>
                      </a:r>
                      <a:endParaRPr lang="bs-Latn-BA" sz="900" b="0" dirty="0">
                        <a:effectLst/>
                        <a:latin typeface="+mj-lt"/>
                      </a:endParaRPr>
                    </a:p>
                    <a:p>
                      <a:pPr marL="85725" lvl="0" indent="-857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0" dirty="0">
                          <a:effectLst/>
                          <a:latin typeface="+mj-lt"/>
                        </a:rPr>
                        <a:t>Dobrljin 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granični prelaz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– 15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m),</a:t>
                      </a:r>
                      <a:endParaRPr lang="sr-Latn-BA" sz="900" b="0" dirty="0" smtClean="0">
                        <a:effectLst/>
                        <a:latin typeface="+mj-lt"/>
                      </a:endParaRPr>
                    </a:p>
                    <a:p>
                      <a:pPr marL="85725" lvl="0" indent="-857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0" dirty="0" smtClean="0">
                          <a:effectLst/>
                          <a:latin typeface="+mj-lt"/>
                        </a:rPr>
                        <a:t>Zagreb (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HR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</a:rPr>
                        <a:t> i 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Ljublja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na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SLO)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,</a:t>
                      </a:r>
                    </a:p>
                    <a:p>
                      <a:pPr marL="85725" lvl="0" indent="-857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0" dirty="0" smtClean="0">
                          <a:effectLst/>
                          <a:latin typeface="+mj-lt"/>
                        </a:rPr>
                        <a:t>Banja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Luka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i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 Sarajev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o,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85725" lvl="0" indent="-8572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0" dirty="0" smtClean="0">
                          <a:effectLst/>
                          <a:latin typeface="+mj-lt"/>
                        </a:rPr>
                        <a:t>Bihać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i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Split</a:t>
                      </a:r>
                      <a:endParaRPr lang="bs-Latn-B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158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BA" sz="1000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BA" sz="1000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 Black" pitchFamily="34" charset="0"/>
                        </a:rPr>
                        <a:t>A</a:t>
                      </a: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ERODROMI</a:t>
                      </a:r>
                      <a:endParaRPr lang="bs-Latn-BA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</a:rPr>
                        <a:t>Banja Luka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(udaljenost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: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87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</a:rPr>
                        <a:t>Zagreb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sr-Latn-BA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udaljenost</a:t>
                      </a: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106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Belgrade (</a:t>
                      </a:r>
                      <a:r>
                        <a:rPr lang="sr-Latn-BA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udaljenost</a:t>
                      </a: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sr-Latn-BA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380 km)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Split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sr-Latn-BA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udaljenost</a:t>
                      </a: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280 km)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Sarajevo (</a:t>
                      </a:r>
                      <a:r>
                        <a:rPr lang="sr-Latn-BA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udaljenost</a:t>
                      </a: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320 km)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Tuzla (</a:t>
                      </a:r>
                      <a:r>
                        <a:rPr lang="sr-Latn-BA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udaljenost</a:t>
                      </a: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238 km)</a:t>
                      </a:r>
                      <a:endParaRPr lang="bs-Latn-B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971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RIIJEČNE LUKE</a:t>
                      </a:r>
                      <a:endParaRPr lang="bs-Latn-BA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</a:rPr>
                        <a:t>Šamac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216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;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Brčko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260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 (rijeka</a:t>
                      </a:r>
                      <a:r>
                        <a:rPr lang="sr-Latn-BA" sz="900" b="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Sava)</a:t>
                      </a:r>
                      <a:endParaRPr lang="bs-Latn-B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1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BA" sz="1000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000" dirty="0" smtClean="0">
                          <a:effectLst/>
                          <a:latin typeface="Arial Black" pitchFamily="34" charset="0"/>
                        </a:rPr>
                        <a:t>MORSKE</a:t>
                      </a:r>
                      <a:r>
                        <a:rPr lang="sr-Latn-BA" sz="1000" baseline="0" dirty="0" smtClean="0">
                          <a:effectLst/>
                          <a:latin typeface="Arial Black" pitchFamily="34" charset="0"/>
                        </a:rPr>
                        <a:t> LUKE</a:t>
                      </a:r>
                      <a:endParaRPr lang="sr-Cyrl-BA" sz="1000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s-Latn-BA" sz="1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</a:rPr>
                        <a:t>Rijeka 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HR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)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– 220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; </a:t>
                      </a:r>
                      <a:endParaRPr lang="sr-Latn-BA" sz="900" b="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</a:rPr>
                        <a:t>Split (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HR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) </a:t>
                      </a:r>
                      <a:r>
                        <a:rPr lang="en-US" sz="900" b="0" dirty="0">
                          <a:effectLst/>
                          <a:latin typeface="+mj-lt"/>
                        </a:rPr>
                        <a:t>– 268 </a:t>
                      </a:r>
                      <a:r>
                        <a:rPr lang="sr-Latn-BA" sz="900" b="0" dirty="0" smtClean="0">
                          <a:effectLst/>
                          <a:latin typeface="+mj-lt"/>
                        </a:rPr>
                        <a:t>k</a:t>
                      </a:r>
                      <a:r>
                        <a:rPr lang="en-US" sz="900" b="0" dirty="0" smtClean="0">
                          <a:effectLst/>
                          <a:latin typeface="+mj-lt"/>
                        </a:rPr>
                        <a:t>m</a:t>
                      </a:r>
                      <a:endParaRPr lang="bs-Latn-BA" sz="9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43815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altLang="ko-KR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PRISTUP</a:t>
            </a:r>
            <a:r>
              <a:rPr lang="sr-Cyrl-BA" altLang="ko-KR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sr-Latn-BA" altLang="ko-KR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07624"/>
                </a:solidFill>
                <a:latin typeface="Arial Black" pitchFamily="34" charset="0"/>
                <a:cs typeface="Arial" pitchFamily="34" charset="0"/>
              </a:rPr>
              <a:t>PUTNOJ INFRASTRUKTURI U REGIONU </a:t>
            </a:r>
            <a:endParaRPr lang="ko-KR" altLang="en-US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srgbClr val="F07624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 rot="18900000">
            <a:off x="3534429" y="1664412"/>
            <a:ext cx="2075142" cy="2075142"/>
          </a:xfrm>
          <a:prstGeom prst="frame">
            <a:avLst>
              <a:gd name="adj1" fmla="val 5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14800" y="1200150"/>
            <a:ext cx="900000" cy="900000"/>
          </a:xfrm>
          <a:prstGeom prst="ellipse">
            <a:avLst/>
          </a:prstGeom>
          <a:solidFill>
            <a:schemeClr val="accent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5029200" y="1200150"/>
            <a:ext cx="900000" cy="900000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>
            <a:off x="3169515" y="3139188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5080271" y="3105150"/>
            <a:ext cx="900000" cy="900000"/>
          </a:xfrm>
          <a:prstGeom prst="ellipse">
            <a:avLst/>
          </a:prstGeom>
          <a:solidFill>
            <a:schemeClr val="accent5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9"/>
          <p:cNvSpPr/>
          <p:nvPr/>
        </p:nvSpPr>
        <p:spPr>
          <a:xfrm>
            <a:off x="3469834" y="3433739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96000" y="1123951"/>
            <a:ext cx="2819400" cy="1840259"/>
            <a:chOff x="7164287" y="856926"/>
            <a:chExt cx="1489886" cy="2170766"/>
          </a:xfrm>
        </p:grpSpPr>
        <p:sp>
          <p:nvSpPr>
            <p:cNvPr id="21" name="TextBox 20"/>
            <p:cNvSpPr txBox="1"/>
            <p:nvPr/>
          </p:nvSpPr>
          <p:spPr>
            <a:xfrm>
              <a:off x="7164288" y="856926"/>
              <a:ext cx="1439711" cy="32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altLang="ko-KR" sz="1200" b="1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latin typeface="Arial Black" pitchFamily="34" charset="0"/>
                  <a:cs typeface="Arial" pitchFamily="34" charset="0"/>
                </a:rPr>
                <a:t>MALA I SREDNJA PREDUZEĆA</a:t>
              </a:r>
              <a:endParaRPr lang="ko-KR" altLang="en-US" sz="1200" b="1" dirty="0">
                <a:ln>
                  <a:solidFill>
                    <a:schemeClr val="bg1">
                      <a:alpha val="30000"/>
                    </a:schemeClr>
                  </a:solidFill>
                </a:ln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4287" y="1103513"/>
              <a:ext cx="1489886" cy="192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000" dirty="0" smtClean="0">
                  <a:cs typeface="Arial" pitchFamily="34" charset="0"/>
                </a:rPr>
                <a:t>1</a:t>
              </a:r>
              <a:r>
                <a:rPr lang="sr-Latn-BA" altLang="ko-KR" sz="1000" dirty="0" smtClean="0">
                  <a:cs typeface="Arial" pitchFamily="34" charset="0"/>
                </a:rPr>
                <a:t>27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malih i srednjih preduzeća</a:t>
              </a:r>
              <a:endParaRPr lang="en-US" altLang="ko-KR" sz="1000" dirty="0" smtClean="0">
                <a:cs typeface="Arial" pitchFamily="34" charset="0"/>
              </a:endParaRPr>
            </a:p>
            <a:p>
              <a:pPr algn="just"/>
              <a:r>
                <a:rPr lang="sr-Cyrl-BA" altLang="ko-KR" sz="1000" dirty="0" smtClean="0">
                  <a:cs typeface="Arial" pitchFamily="34" charset="0"/>
                </a:rPr>
                <a:t>1</a:t>
              </a:r>
              <a:r>
                <a:rPr lang="en-US" altLang="ko-KR" sz="1000" dirty="0" smtClean="0">
                  <a:cs typeface="Arial" pitchFamily="34" charset="0"/>
                </a:rPr>
                <a:t>663 </a:t>
              </a:r>
              <a:r>
                <a:rPr lang="sr-Latn-BA" altLang="ko-KR" sz="1000" dirty="0" smtClean="0">
                  <a:cs typeface="Arial" pitchFamily="34" charset="0"/>
                </a:rPr>
                <a:t>zaposlenih u MiS preduzećima</a:t>
              </a:r>
              <a:endParaRPr lang="en-US" altLang="ko-KR" sz="1000" dirty="0" smtClean="0">
                <a:cs typeface="Arial" pitchFamily="34" charset="0"/>
              </a:endParaRPr>
            </a:p>
            <a:p>
              <a:pPr algn="just"/>
              <a:r>
                <a:rPr lang="en-US" altLang="ko-KR" sz="1000" dirty="0" smtClean="0">
                  <a:cs typeface="Arial" pitchFamily="34" charset="0"/>
                </a:rPr>
                <a:t>1</a:t>
              </a:r>
              <a:r>
                <a:rPr lang="sr-Cyrl-BA" altLang="ko-KR" sz="1000" dirty="0" smtClean="0">
                  <a:cs typeface="Arial" pitchFamily="34" charset="0"/>
                </a:rPr>
                <a:t>00</a:t>
              </a:r>
              <a:r>
                <a:rPr lang="en-US" altLang="ko-KR" sz="1000" dirty="0" smtClean="0">
                  <a:cs typeface="Arial" pitchFamily="34" charset="0"/>
                </a:rPr>
                <a:t>.</a:t>
              </a:r>
              <a:r>
                <a:rPr lang="sr-Cyrl-BA" altLang="ko-KR" sz="1000" dirty="0" smtClean="0">
                  <a:cs typeface="Arial" pitchFamily="34" charset="0"/>
                </a:rPr>
                <a:t>144</a:t>
              </a:r>
              <a:r>
                <a:rPr lang="en-US" altLang="ko-KR" sz="1000" dirty="0" smtClean="0">
                  <a:cs typeface="Arial" pitchFamily="34" charset="0"/>
                </a:rPr>
                <a:t>.</a:t>
              </a:r>
              <a:r>
                <a:rPr lang="sr-Cyrl-BA" altLang="ko-KR" sz="1000" dirty="0" smtClean="0">
                  <a:cs typeface="Arial" pitchFamily="34" charset="0"/>
                </a:rPr>
                <a:t>254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Cyrl-BA" altLang="ko-KR" sz="1000" dirty="0" smtClean="0">
                  <a:cs typeface="Arial" pitchFamily="34" charset="0"/>
                </a:rPr>
                <a:t>EUR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bruto prihod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MiS preduzeća</a:t>
              </a:r>
              <a:endParaRPr lang="en-US" altLang="ko-KR" sz="1000" dirty="0" smtClean="0">
                <a:cs typeface="Arial" pitchFamily="34" charset="0"/>
              </a:endParaRPr>
            </a:p>
            <a:p>
              <a:pPr algn="just"/>
              <a:r>
                <a:rPr lang="en-US" altLang="ko-KR" sz="1000" dirty="0" smtClean="0">
                  <a:cs typeface="Arial" pitchFamily="34" charset="0"/>
                </a:rPr>
                <a:t>44</a:t>
              </a:r>
              <a:r>
                <a:rPr lang="sr-Latn-BA" altLang="ko-KR" sz="1000" dirty="0" smtClean="0">
                  <a:cs typeface="Arial" pitchFamily="34" charset="0"/>
                </a:rPr>
                <a:t>4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samostalnih </a:t>
              </a:r>
              <a:r>
                <a:rPr lang="sr-Latn-BA" altLang="ko-KR" sz="1000" dirty="0" smtClean="0">
                  <a:cs typeface="Arial" pitchFamily="34" charset="0"/>
                </a:rPr>
                <a:t>preduzetnika</a:t>
              </a:r>
              <a:endParaRPr lang="en-US" altLang="ko-KR" sz="1000" dirty="0" smtClean="0">
                <a:cs typeface="Arial" pitchFamily="34" charset="0"/>
              </a:endParaRPr>
            </a:p>
            <a:p>
              <a:pPr algn="just"/>
              <a:r>
                <a:rPr lang="sr-Cyrl-BA" altLang="ko-KR" sz="1000" dirty="0" smtClean="0">
                  <a:cs typeface="Arial" pitchFamily="34" charset="0"/>
                </a:rPr>
                <a:t>757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porodične farme</a:t>
              </a:r>
              <a:r>
                <a:rPr lang="sr-Cyrl-BA" altLang="ko-KR" sz="1000" dirty="0" smtClean="0">
                  <a:cs typeface="Arial" pitchFamily="34" charset="0"/>
                </a:rPr>
                <a:t>, 81 </a:t>
              </a:r>
              <a:r>
                <a:rPr lang="sr-Latn-BA" altLang="ko-KR" sz="1000" dirty="0" smtClean="0">
                  <a:cs typeface="Arial" pitchFamily="34" charset="0"/>
                </a:rPr>
                <a:t>komercijalne farme</a:t>
              </a:r>
              <a:endParaRPr lang="en-US" altLang="ko-KR" sz="1000" dirty="0" smtClean="0">
                <a:cs typeface="Arial" pitchFamily="34" charset="0"/>
              </a:endParaRPr>
            </a:p>
            <a:p>
              <a:pPr algn="just"/>
              <a:r>
                <a:rPr lang="sr-Latn-BA" altLang="ko-KR" sz="1000" dirty="0" smtClean="0">
                  <a:cs typeface="Arial" pitchFamily="34" charset="0"/>
                </a:rPr>
                <a:t>1164 KM prosječna bruto plata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endParaRPr lang="sr-Cyrl-BA" altLang="ko-KR" sz="1000" dirty="0" smtClean="0">
                <a:cs typeface="Arial" pitchFamily="34" charset="0"/>
              </a:endParaRPr>
            </a:p>
            <a:p>
              <a:pPr algn="just"/>
              <a:r>
                <a:rPr lang="sr-Latn-BA" altLang="ko-KR" sz="1000" dirty="0" smtClean="0">
                  <a:cs typeface="Arial" pitchFamily="34" charset="0"/>
                </a:rPr>
                <a:t>165</a:t>
              </a:r>
              <a:r>
                <a:rPr lang="sr-Cyrl-BA" altLang="ko-KR" sz="1000" dirty="0" smtClean="0">
                  <a:cs typeface="Arial" pitchFamily="34" charset="0"/>
                </a:rPr>
                <a:t>.</a:t>
              </a:r>
              <a:r>
                <a:rPr lang="sr-Latn-BA" altLang="ko-KR" sz="1000" dirty="0" smtClean="0">
                  <a:cs typeface="Arial" pitchFamily="34" charset="0"/>
                </a:rPr>
                <a:t>000 KM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vrijednost podrške preduzećima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  <a:endParaRPr lang="en-US" altLang="ko-KR" sz="1000" dirty="0" smtClean="0">
                <a:cs typeface="Arial" pitchFamily="34" charset="0"/>
              </a:endParaRPr>
            </a:p>
            <a:p>
              <a:r>
                <a:rPr lang="sr-Latn-BA" altLang="ko-KR" sz="1000" dirty="0" smtClean="0">
                  <a:cs typeface="Arial" pitchFamily="34" charset="0"/>
                </a:rPr>
                <a:t>Poslovni sektori</a:t>
              </a:r>
              <a:r>
                <a:rPr lang="sr-Cyrl-BA" altLang="ko-KR" sz="1000" dirty="0" smtClean="0">
                  <a:cs typeface="Arial" pitchFamily="34" charset="0"/>
                </a:rPr>
                <a:t> - </a:t>
              </a:r>
              <a:r>
                <a:rPr lang="sr-Latn-BA" altLang="ko-KR" sz="1000" dirty="0" smtClean="0">
                  <a:cs typeface="Arial" pitchFamily="34" charset="0"/>
                </a:rPr>
                <a:t>trgovina</a:t>
              </a:r>
              <a:r>
                <a:rPr lang="en-US" altLang="ko-KR" sz="1000" dirty="0" smtClean="0">
                  <a:cs typeface="Arial" pitchFamily="34" charset="0"/>
                </a:rPr>
                <a:t>, transport,</a:t>
              </a:r>
              <a:r>
                <a:rPr lang="sr-Latn-BA" altLang="ko-KR" sz="1000" dirty="0" smtClean="0">
                  <a:cs typeface="Arial" pitchFamily="34" charset="0"/>
                </a:rPr>
                <a:t> poljoprivreda, obrada drveta, tekstil</a:t>
              </a:r>
              <a:r>
                <a:rPr lang="sr-Cyrl-BA" altLang="ko-KR" sz="1000" dirty="0" smtClean="0">
                  <a:cs typeface="Arial" pitchFamily="34" charset="0"/>
                </a:rPr>
                <a:t>,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proizvodnja hrane</a:t>
              </a:r>
              <a:r>
                <a:rPr lang="sr-Cyrl-BA" altLang="ko-KR" sz="1000" dirty="0" smtClean="0">
                  <a:cs typeface="Arial" pitchFamily="34" charset="0"/>
                </a:rPr>
                <a:t>,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turizam.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0" y="3056147"/>
            <a:ext cx="2763416" cy="1754692"/>
            <a:chOff x="7164288" y="856926"/>
            <a:chExt cx="1439711" cy="1754692"/>
          </a:xfrm>
        </p:grpSpPr>
        <p:sp>
          <p:nvSpPr>
            <p:cNvPr id="24" name="TextBox 23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altLang="ko-KR" sz="120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latin typeface="Arial Black" pitchFamily="34" charset="0"/>
                  <a:cs typeface="Arial" pitchFamily="34" charset="0"/>
                </a:rPr>
                <a:t>IZVOZ</a:t>
              </a:r>
              <a:r>
                <a:rPr lang="sr-Cyrl-BA" altLang="ko-KR" sz="120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latin typeface="Arial Black" pitchFamily="34" charset="0"/>
                  <a:cs typeface="Arial" pitchFamily="34" charset="0"/>
                </a:rPr>
                <a:t>/</a:t>
              </a:r>
              <a:r>
                <a:rPr lang="sr-Latn-BA" altLang="ko-KR" sz="120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latin typeface="Arial Black" pitchFamily="34" charset="0"/>
                  <a:cs typeface="Arial" pitchFamily="34" charset="0"/>
                </a:rPr>
                <a:t>UVOZ</a:t>
              </a:r>
              <a:endParaRPr lang="ko-KR" altLang="en-US" sz="1200" dirty="0">
                <a:ln>
                  <a:solidFill>
                    <a:schemeClr val="bg1">
                      <a:alpha val="30000"/>
                    </a:schemeClr>
                  </a:solidFill>
                </a:ln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4288" y="1103513"/>
              <a:ext cx="143971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BA" altLang="ko-KR" sz="1000" dirty="0" smtClean="0">
                  <a:cs typeface="Arial" pitchFamily="34" charset="0"/>
                </a:rPr>
                <a:t>118</a:t>
              </a:r>
              <a:r>
                <a:rPr lang="sr-Cyrl-BA" altLang="ko-KR" sz="1000" dirty="0" smtClean="0">
                  <a:cs typeface="Arial" pitchFamily="34" charset="0"/>
                </a:rPr>
                <a:t>.</a:t>
              </a:r>
              <a:r>
                <a:rPr lang="sr-Latn-BA" altLang="ko-KR" sz="1000" dirty="0" smtClean="0">
                  <a:cs typeface="Arial" pitchFamily="34" charset="0"/>
                </a:rPr>
                <a:t>325.000 KM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obim robne razmjene 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</a:p>
            <a:p>
              <a:pPr algn="just"/>
              <a:r>
                <a:rPr lang="sr-Latn-BA" altLang="ko-KR" sz="1000" dirty="0" smtClean="0">
                  <a:cs typeface="Arial" pitchFamily="34" charset="0"/>
                </a:rPr>
                <a:t>36</a:t>
              </a:r>
              <a:r>
                <a:rPr lang="sr-Cyrl-BA" altLang="ko-KR" sz="1000" dirty="0" smtClean="0">
                  <a:cs typeface="Arial" pitchFamily="34" charset="0"/>
                </a:rPr>
                <a:t>.</a:t>
              </a:r>
              <a:r>
                <a:rPr lang="sr-Latn-BA" altLang="ko-KR" sz="1000" dirty="0" smtClean="0">
                  <a:cs typeface="Arial" pitchFamily="34" charset="0"/>
                </a:rPr>
                <a:t>878</a:t>
              </a:r>
              <a:r>
                <a:rPr lang="sr-Cyrl-BA" altLang="ko-KR" sz="1000" dirty="0" smtClean="0">
                  <a:cs typeface="Arial" pitchFamily="34" charset="0"/>
                </a:rPr>
                <a:t>.</a:t>
              </a:r>
              <a:r>
                <a:rPr lang="sr-Latn-BA" altLang="ko-KR" sz="1000" dirty="0" smtClean="0">
                  <a:cs typeface="Arial" pitchFamily="34" charset="0"/>
                </a:rPr>
                <a:t>000 KM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vrijednost izvoza</a:t>
              </a:r>
              <a:endParaRPr lang="sr-Cyrl-BA" altLang="ko-KR" sz="1000" dirty="0" smtClean="0">
                <a:cs typeface="Arial" pitchFamily="34" charset="0"/>
              </a:endParaRPr>
            </a:p>
            <a:p>
              <a:pPr algn="just"/>
              <a:r>
                <a:rPr lang="sr-Latn-BA" altLang="ko-KR" sz="1000" dirty="0" smtClean="0">
                  <a:cs typeface="Arial" pitchFamily="34" charset="0"/>
                </a:rPr>
                <a:t>81</a:t>
              </a:r>
              <a:r>
                <a:rPr lang="sr-Cyrl-BA" altLang="ko-KR" sz="1000" dirty="0" smtClean="0">
                  <a:cs typeface="Arial" pitchFamily="34" charset="0"/>
                </a:rPr>
                <a:t>.</a:t>
              </a:r>
              <a:r>
                <a:rPr lang="sr-Latn-BA" altLang="ko-KR" sz="1000" dirty="0" smtClean="0">
                  <a:cs typeface="Arial" pitchFamily="34" charset="0"/>
                </a:rPr>
                <a:t>447</a:t>
              </a:r>
              <a:r>
                <a:rPr lang="sr-Cyrl-BA" altLang="ko-KR" sz="1000" dirty="0" smtClean="0">
                  <a:cs typeface="Arial" pitchFamily="34" charset="0"/>
                </a:rPr>
                <a:t>.0</a:t>
              </a:r>
              <a:r>
                <a:rPr lang="sr-Latn-BA" altLang="ko-KR" sz="1000" dirty="0" smtClean="0">
                  <a:cs typeface="Arial" pitchFamily="34" charset="0"/>
                </a:rPr>
                <a:t>00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KM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vrijednost uvoza</a:t>
              </a:r>
              <a:endParaRPr lang="sr-Cyrl-BA" altLang="ko-KR" sz="1000" dirty="0" smtClean="0">
                <a:cs typeface="Arial" pitchFamily="34" charset="0"/>
              </a:endParaRPr>
            </a:p>
            <a:p>
              <a:pPr algn="just"/>
              <a:r>
                <a:rPr lang="sr-Latn-BA" altLang="ko-KR" sz="1000" dirty="0" smtClean="0">
                  <a:cs typeface="Arial" pitchFamily="34" charset="0"/>
                </a:rPr>
                <a:t>45,30</a:t>
              </a:r>
              <a:r>
                <a:rPr lang="sr-Cyrl-BA" altLang="ko-KR" sz="1000" dirty="0" smtClean="0">
                  <a:cs typeface="Arial" pitchFamily="34" charset="0"/>
                </a:rPr>
                <a:t>% </a:t>
              </a:r>
              <a:r>
                <a:rPr lang="sr-Latn-BA" altLang="ko-KR" sz="1000" dirty="0" smtClean="0">
                  <a:cs typeface="Arial" pitchFamily="34" charset="0"/>
                </a:rPr>
                <a:t> pokrivenost uvoza izvozom 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</a:p>
            <a:p>
              <a:pPr algn="just"/>
              <a:r>
                <a:rPr lang="sr-Cyrl-BA" altLang="ko-KR" sz="1000" dirty="0" smtClean="0">
                  <a:cs typeface="Arial" pitchFamily="34" charset="0"/>
                </a:rPr>
                <a:t>Ital</a:t>
              </a:r>
              <a:r>
                <a:rPr lang="sr-Latn-BA" altLang="ko-KR" sz="1000" dirty="0" smtClean="0">
                  <a:cs typeface="Arial" pitchFamily="34" charset="0"/>
                </a:rPr>
                <a:t>ija</a:t>
              </a:r>
              <a:r>
                <a:rPr lang="sr-Cyrl-BA" altLang="ko-KR" sz="1000" dirty="0" smtClean="0">
                  <a:cs typeface="Arial" pitchFamily="34" charset="0"/>
                </a:rPr>
                <a:t>, Austri</a:t>
              </a:r>
              <a:r>
                <a:rPr lang="sr-Latn-BA" altLang="ko-KR" sz="1000" dirty="0" smtClean="0">
                  <a:cs typeface="Arial" pitchFamily="34" charset="0"/>
                </a:rPr>
                <a:t>j</a:t>
              </a:r>
              <a:r>
                <a:rPr lang="sr-Cyrl-BA" altLang="ko-KR" sz="1000" dirty="0" smtClean="0">
                  <a:cs typeface="Arial" pitchFamily="34" charset="0"/>
                </a:rPr>
                <a:t>a, Sloveni</a:t>
              </a:r>
              <a:r>
                <a:rPr lang="sr-Latn-BA" altLang="ko-KR" sz="1000" dirty="0" smtClean="0">
                  <a:cs typeface="Arial" pitchFamily="34" charset="0"/>
                </a:rPr>
                <a:t>j</a:t>
              </a:r>
              <a:r>
                <a:rPr lang="sr-Cyrl-BA" altLang="ko-KR" sz="1000" dirty="0" smtClean="0">
                  <a:cs typeface="Arial" pitchFamily="34" charset="0"/>
                </a:rPr>
                <a:t>a</a:t>
              </a:r>
              <a:r>
                <a:rPr lang="sr-Latn-BA" altLang="ko-KR" sz="1000" dirty="0" smtClean="0">
                  <a:cs typeface="Arial" pitchFamily="34" charset="0"/>
                </a:rPr>
                <a:t> i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Njemačka</a:t>
              </a:r>
              <a:r>
                <a:rPr lang="sr-Cyrl-BA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su glavni izvozni partneri</a:t>
              </a:r>
              <a:r>
                <a:rPr lang="sr-Cyrl-BA" altLang="ko-KR" sz="1000" dirty="0" smtClean="0">
                  <a:cs typeface="Arial" pitchFamily="34" charset="0"/>
                </a:rPr>
                <a:t>, </a:t>
              </a:r>
            </a:p>
            <a:p>
              <a:pPr algn="just"/>
              <a:r>
                <a:rPr lang="sr-Cyrl-BA" altLang="ko-KR" sz="1000" dirty="0" smtClean="0">
                  <a:cs typeface="Arial" pitchFamily="34" charset="0"/>
                </a:rPr>
                <a:t>Te</a:t>
              </a:r>
              <a:r>
                <a:rPr lang="sr-Latn-BA" altLang="ko-KR" sz="1000" dirty="0" smtClean="0">
                  <a:cs typeface="Arial" pitchFamily="34" charset="0"/>
                </a:rPr>
                <a:t>kstil, drvo i</a:t>
              </a:r>
              <a:r>
                <a:rPr lang="sr-Cyrl-BA" altLang="ko-KR" sz="1000" dirty="0" smtClean="0">
                  <a:cs typeface="Arial" pitchFamily="34" charset="0"/>
                </a:rPr>
                <a:t> metal</a:t>
              </a:r>
              <a:r>
                <a:rPr lang="sr-Latn-BA" altLang="ko-KR" sz="1000" dirty="0" smtClean="0">
                  <a:cs typeface="Arial" pitchFamily="34" charset="0"/>
                </a:rPr>
                <a:t>ni proizvodi su glavni izvozni proizvodi. </a:t>
              </a:r>
              <a:r>
                <a:rPr lang="sr-Cyrl-BA" altLang="ko-KR" sz="1000" dirty="0" smtClean="0">
                  <a:cs typeface="Arial" pitchFamily="34" charset="0"/>
                </a:rPr>
                <a:t>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1" y="1123950"/>
            <a:ext cx="2971801" cy="1616193"/>
            <a:chOff x="6973317" y="856926"/>
            <a:chExt cx="1673598" cy="1616193"/>
          </a:xfrm>
        </p:grpSpPr>
        <p:sp>
          <p:nvSpPr>
            <p:cNvPr id="27" name="TextBox 26"/>
            <p:cNvSpPr txBox="1"/>
            <p:nvPr/>
          </p:nvSpPr>
          <p:spPr>
            <a:xfrm>
              <a:off x="7164288" y="856926"/>
              <a:ext cx="148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	</a:t>
              </a:r>
              <a:r>
                <a:rPr lang="sr-Cyrl-BA" altLang="ko-KR" sz="1200" b="1" dirty="0" smtClean="0">
                  <a:latin typeface="Arial Black" pitchFamily="34" charset="0"/>
                  <a:cs typeface="Arial" pitchFamily="34" charset="0"/>
                </a:rPr>
                <a:t> </a:t>
              </a:r>
              <a:r>
                <a:rPr lang="sr-Latn-BA" altLang="ko-KR" sz="1200" b="1" dirty="0" smtClean="0">
                  <a:latin typeface="Arial Black" pitchFamily="34" charset="0"/>
                  <a:cs typeface="Arial" pitchFamily="34" charset="0"/>
                </a:rPr>
                <a:t>RADNA SNAGA</a:t>
              </a:r>
              <a:endParaRPr lang="ko-KR" altLang="en-US" sz="1200" b="1" dirty="0">
                <a:ln>
                  <a:solidFill>
                    <a:schemeClr val="bg1">
                      <a:alpha val="30000"/>
                    </a:schemeClr>
                  </a:solidFill>
                </a:ln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73317" y="1103513"/>
              <a:ext cx="1673598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000" dirty="0" smtClean="0">
                  <a:cs typeface="Arial" pitchFamily="34" charset="0"/>
                </a:rPr>
                <a:t>4074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zaposlenih</a:t>
              </a:r>
              <a:endParaRPr lang="en-US" altLang="ko-KR" sz="1000" dirty="0" smtClean="0">
                <a:cs typeface="Arial" pitchFamily="34" charset="0"/>
              </a:endParaRPr>
            </a:p>
            <a:p>
              <a:pPr algn="r"/>
              <a:r>
                <a:rPr lang="sr-Latn-BA" altLang="ko-KR" sz="1000" dirty="0" smtClean="0">
                  <a:cs typeface="Arial" pitchFamily="34" charset="0"/>
                </a:rPr>
                <a:t>744 aktivnih tražilaca posla</a:t>
              </a:r>
              <a:endParaRPr lang="en-US" altLang="ko-KR" sz="1000" dirty="0" smtClean="0">
                <a:cs typeface="Arial" pitchFamily="34" charset="0"/>
              </a:endParaRPr>
            </a:p>
            <a:p>
              <a:pPr algn="r"/>
              <a:r>
                <a:rPr lang="sr-Latn-BA" altLang="ko-KR" sz="1000" dirty="0" smtClean="0">
                  <a:cs typeface="Arial" pitchFamily="34" charset="0"/>
                </a:rPr>
                <a:t>Najzastupljenija zanimanja su mehaničar, bravar, elektro-tehničar, </a:t>
              </a:r>
              <a:r>
                <a:rPr lang="sr-Cyrl-BA" altLang="ko-KR" sz="1000" dirty="0" smtClean="0">
                  <a:cs typeface="Arial" pitchFamily="34" charset="0"/>
                </a:rPr>
                <a:t>e</a:t>
              </a:r>
              <a:r>
                <a:rPr lang="sr-Latn-BA" altLang="ko-KR" sz="1000" dirty="0" smtClean="0">
                  <a:cs typeface="Arial" pitchFamily="34" charset="0"/>
                </a:rPr>
                <a:t>konomski tehničar, trgovac.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</a:p>
            <a:p>
              <a:pPr algn="r"/>
              <a:r>
                <a:rPr lang="sr-Latn-BA" altLang="ko-KR" sz="1000" dirty="0" smtClean="0">
                  <a:cs typeface="Arial" pitchFamily="34" charset="0"/>
                </a:rPr>
                <a:t>Mogućnost efektivne prekvalifikacije radnika prema potrebama investora.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  <a:p>
              <a:pPr algn="r"/>
              <a:endParaRPr lang="sr-Cyrl-BA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1" y="2983315"/>
            <a:ext cx="2895603" cy="2047080"/>
            <a:chOff x="6987834" y="856926"/>
            <a:chExt cx="1662342" cy="2047080"/>
          </a:xfrm>
        </p:grpSpPr>
        <p:sp>
          <p:nvSpPr>
            <p:cNvPr id="30" name="TextBox 29"/>
            <p:cNvSpPr txBox="1"/>
            <p:nvPr/>
          </p:nvSpPr>
          <p:spPr>
            <a:xfrm>
              <a:off x="7164288" y="856926"/>
              <a:ext cx="1485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20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latin typeface="Arial Black" pitchFamily="34" charset="0"/>
                  <a:cs typeface="Arial" pitchFamily="34" charset="0"/>
                </a:rPr>
                <a:t>OBRAZOVANJE</a:t>
              </a:r>
              <a:r>
                <a:rPr lang="sr-Cyrl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87834" y="1103513"/>
              <a:ext cx="1662342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000" u="sng" dirty="0" smtClean="0">
                  <a:latin typeface="+mj-lt"/>
                  <a:cs typeface="Arial" pitchFamily="34" charset="0"/>
                </a:rPr>
                <a:t>Osnovno obrazovanje: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 4 centralne osnovne škole, 18 područnih škola    </a:t>
              </a:r>
            </a:p>
            <a:p>
              <a:pPr algn="r"/>
              <a:r>
                <a:rPr lang="sr-Latn-BA" altLang="ko-KR" sz="1000" u="sng" dirty="0" smtClean="0">
                  <a:latin typeface="+mj-lt"/>
                  <a:cs typeface="Arial" pitchFamily="34" charset="0"/>
                </a:rPr>
                <a:t>Srednjoškolsko obrazovanje: 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Gimnazija ,,Petar Kočić“  and Srednjoškolski centar ,,Đuro Radmanović“</a:t>
              </a:r>
            </a:p>
            <a:p>
              <a:pPr algn="r"/>
              <a:r>
                <a:rPr lang="sr-Latn-BA" altLang="ko-KR" sz="1000" u="sng" dirty="0" smtClean="0">
                  <a:latin typeface="+mj-lt"/>
                  <a:cs typeface="Arial" pitchFamily="34" charset="0"/>
                </a:rPr>
                <a:t>Visoko obrazovanje:</a:t>
              </a:r>
              <a:r>
                <a:rPr lang="en-US" altLang="ko-KR" sz="1000" dirty="0" smtClean="0">
                  <a:latin typeface="+mj-lt"/>
                  <a:cs typeface="Arial" pitchFamily="34" charset="0"/>
                </a:rPr>
                <a:t> 1 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visokoškolska ustanova sa 7 fakulteta</a:t>
              </a:r>
            </a:p>
            <a:p>
              <a:pPr algn="r"/>
              <a:r>
                <a:rPr lang="sr-Latn-BA" altLang="ko-KR" sz="1000" u="sng" dirty="0" smtClean="0">
                  <a:latin typeface="+mj-lt"/>
                  <a:cs typeface="Arial" pitchFamily="34" charset="0"/>
                </a:rPr>
                <a:t>Predškolsko obrazovanje:</a:t>
              </a:r>
              <a:r>
                <a:rPr lang="sr-Latn-BA" altLang="ko-KR" sz="1000" dirty="0" smtClean="0">
                  <a:latin typeface="+mj-lt"/>
                  <a:cs typeface="Arial" pitchFamily="34" charset="0"/>
                </a:rPr>
                <a:t> Vrtić ,,Pčelica Maja“.</a:t>
              </a:r>
            </a:p>
            <a:p>
              <a:pPr algn="r"/>
              <a:endParaRPr lang="sr-Latn-BA" altLang="ko-KR" sz="1050" dirty="0" smtClean="0">
                <a:latin typeface="+mj-lt"/>
                <a:cs typeface="Arial" pitchFamily="34" charset="0"/>
              </a:endParaRPr>
            </a:p>
            <a:p>
              <a:pPr algn="r"/>
              <a:r>
                <a:rPr lang="sr-Latn-BA" altLang="ko-KR" sz="1050" dirty="0" smtClean="0">
                  <a:latin typeface="+mj-lt"/>
                  <a:cs typeface="Arial" pitchFamily="34" charset="0"/>
                </a:rPr>
                <a:t>  </a:t>
              </a:r>
              <a:r>
                <a:rPr lang="en-US" altLang="ko-KR" sz="1050" dirty="0" smtClean="0">
                  <a:latin typeface="+mj-lt"/>
                  <a:cs typeface="Arial" pitchFamily="34" charset="0"/>
                </a:rPr>
                <a:t>  </a:t>
              </a:r>
              <a:endParaRPr lang="en-US" altLang="ko-KR" sz="105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34" name="Title 27"/>
          <p:cNvSpPr txBox="1">
            <a:spLocks noGrp="1"/>
          </p:cNvSpPr>
          <p:nvPr>
            <p:ph type="title"/>
          </p:nvPr>
        </p:nvSpPr>
        <p:spPr>
          <a:xfrm>
            <a:off x="381000" y="438150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4BD2D"/>
                </a:solidFill>
                <a:latin typeface="Arial Black" pitchFamily="34" charset="0"/>
              </a:rPr>
              <a:t>3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4BD2D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4BD2D"/>
                </a:solidFill>
                <a:latin typeface="Arial Black" pitchFamily="34" charset="0"/>
              </a:rPr>
              <a:t> </a:t>
            </a:r>
            <a:r>
              <a:rPr lang="sr-Latn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4BD2D"/>
                </a:solidFill>
                <a:latin typeface="Arial Black" pitchFamily="34" charset="0"/>
              </a:rPr>
              <a:t>OSNOVNI EKONOMSKI PODACI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4BD2D"/>
                </a:solidFill>
                <a:latin typeface="Arial Black" pitchFamily="34" charset="0"/>
              </a:rPr>
              <a:t> (201</a:t>
            </a:r>
            <a:r>
              <a:rPr lang="sr-Latn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4BD2D"/>
                </a:solidFill>
                <a:latin typeface="Arial Black" pitchFamily="34" charset="0"/>
              </a:rPr>
              <a:t>8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4BD2D"/>
                </a:solidFill>
                <a:latin typeface="Arial Black" pitchFamily="34" charset="0"/>
              </a:rPr>
              <a:t>.)  </a:t>
            </a:r>
            <a:endParaRPr lang="ko-KR" altLang="en-US" sz="25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srgbClr val="F4BD2D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NIGGER\Desktop\BFC prezentacije\PNGs Icon SETS\General\Users 2@2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6185" y="1449537"/>
            <a:ext cx="495300" cy="405245"/>
          </a:xfrm>
          <a:prstGeom prst="rect">
            <a:avLst/>
          </a:prstGeom>
          <a:noFill/>
        </p:spPr>
      </p:pic>
      <p:pic>
        <p:nvPicPr>
          <p:cNvPr id="1027" name="Picture 3" descr="C:\Users\NIGGER\Desktop\BFC prezentacije\IKONE\PNGs Icon SETS\E-Commerce\Paper Euros 1@2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2929" y="1473782"/>
            <a:ext cx="419100" cy="304800"/>
          </a:xfrm>
          <a:prstGeom prst="rect">
            <a:avLst/>
          </a:prstGeom>
          <a:noFill/>
        </p:spPr>
      </p:pic>
      <p:pic>
        <p:nvPicPr>
          <p:cNvPr id="1028" name="Picture 4" descr="C:\Users\NIGGER\Desktop\BFC prezentacije\IKONE\PNGs Icon SETS\Location\Globe 2@2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375912"/>
            <a:ext cx="419100" cy="419100"/>
          </a:xfrm>
          <a:prstGeom prst="rect">
            <a:avLst/>
          </a:prstGeom>
          <a:noFill/>
        </p:spPr>
      </p:pic>
      <p:pic>
        <p:nvPicPr>
          <p:cNvPr id="32" name="Picture 31" descr="10494534_256672044529741_5861694592674425015_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2690" y="2155052"/>
            <a:ext cx="791481" cy="10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rot="5400000">
            <a:off x="7525676" y="1098487"/>
            <a:ext cx="792090" cy="986409"/>
          </a:xfrm>
          <a:prstGeom prst="rtTriangle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ight Triangle 8"/>
          <p:cNvSpPr/>
          <p:nvPr/>
        </p:nvSpPr>
        <p:spPr>
          <a:xfrm rot="5400000">
            <a:off x="6565207" y="1867997"/>
            <a:ext cx="792090" cy="986409"/>
          </a:xfrm>
          <a:prstGeom prst="rtTriangle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ight Triangle 9"/>
          <p:cNvSpPr/>
          <p:nvPr/>
        </p:nvSpPr>
        <p:spPr>
          <a:xfrm rot="5400000">
            <a:off x="5578798" y="2649244"/>
            <a:ext cx="792090" cy="986409"/>
          </a:xfrm>
          <a:prstGeom prst="rtTriangle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ight Triangle 10"/>
          <p:cNvSpPr/>
          <p:nvPr/>
        </p:nvSpPr>
        <p:spPr>
          <a:xfrm rot="5400000">
            <a:off x="4597152" y="3429744"/>
            <a:ext cx="792090" cy="986409"/>
          </a:xfrm>
          <a:prstGeom prst="rtTriangle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24401" y="1123950"/>
            <a:ext cx="2641840" cy="765847"/>
            <a:chOff x="2113657" y="4283314"/>
            <a:chExt cx="3647460" cy="765847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000" dirty="0" smtClean="0">
                  <a:cs typeface="Arial" pitchFamily="34" charset="0"/>
                </a:rPr>
                <a:t>Šume pokrivaju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preko</a:t>
              </a:r>
              <a:r>
                <a:rPr lang="en-US" altLang="ko-KR" sz="1000" dirty="0" smtClean="0">
                  <a:cs typeface="Arial" pitchFamily="34" charset="0"/>
                </a:rPr>
                <a:t> 40%</a:t>
              </a:r>
              <a:r>
                <a:rPr lang="sr-Latn-BA" altLang="ko-KR" sz="1000" dirty="0" smtClean="0">
                  <a:cs typeface="Arial" pitchFamily="34" charset="0"/>
                </a:rPr>
                <a:t> teritorije opštine</a:t>
              </a:r>
              <a:r>
                <a:rPr lang="en-US" altLang="ko-KR" sz="1000" dirty="0" smtClean="0">
                  <a:cs typeface="Arial" pitchFamily="34" charset="0"/>
                </a:rPr>
                <a:t>, </a:t>
              </a:r>
              <a:r>
                <a:rPr lang="sr-Latn-BA" altLang="ko-KR" sz="1000" dirty="0" smtClean="0">
                  <a:cs typeface="Arial" pitchFamily="34" charset="0"/>
                </a:rPr>
                <a:t>ili</a:t>
              </a:r>
              <a:r>
                <a:rPr lang="en-US" altLang="ko-KR" sz="1000" dirty="0" smtClean="0">
                  <a:cs typeface="Arial" pitchFamily="34" charset="0"/>
                </a:rPr>
                <a:t> 18.959,08 ha</a:t>
              </a:r>
              <a:r>
                <a:rPr lang="sr-Latn-BA" altLang="ko-KR" sz="1000" dirty="0" smtClean="0">
                  <a:cs typeface="Arial" pitchFamily="34" charset="0"/>
                </a:rPr>
                <a:t>, sa 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ukupnom drvnom masom od</a:t>
              </a:r>
              <a:r>
                <a:rPr lang="en-US" altLang="ko-KR" sz="1000" dirty="0" smtClean="0">
                  <a:cs typeface="Arial" pitchFamily="34" charset="0"/>
                </a:rPr>
                <a:t> 48.100 m³. </a:t>
              </a:r>
              <a:endParaRPr lang="en-US" altLang="ko-KR" sz="1000" dirty="0"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200" b="1" dirty="0" smtClean="0">
                  <a:ln w="3175"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07624"/>
                  </a:solidFill>
                  <a:latin typeface="Arial Black" pitchFamily="34" charset="0"/>
                  <a:cs typeface="Arial" pitchFamily="34" charset="0"/>
                </a:rPr>
                <a:t>ŠUME</a:t>
              </a:r>
              <a:endParaRPr lang="ko-KR" altLang="en-US" sz="12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solidFill>
                  <a:srgbClr val="F07624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52800" y="1902954"/>
            <a:ext cx="3047883" cy="765847"/>
            <a:chOff x="2113657" y="4283314"/>
            <a:chExt cx="3647460" cy="765847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000" dirty="0" smtClean="0">
                  <a:cs typeface="Arial" pitchFamily="34" charset="0"/>
                </a:rPr>
                <a:t>Očuvane i čiste vode rijeka </a:t>
              </a:r>
              <a:r>
                <a:rPr lang="en-US" altLang="ko-KR" sz="1000" dirty="0" smtClean="0">
                  <a:cs typeface="Arial" pitchFamily="34" charset="0"/>
                </a:rPr>
                <a:t>Un</a:t>
              </a:r>
              <a:r>
                <a:rPr lang="sr-Latn-BA" altLang="ko-KR" sz="1000" dirty="0" smtClean="0">
                  <a:cs typeface="Arial" pitchFamily="34" charset="0"/>
                </a:rPr>
                <a:t>e</a:t>
              </a:r>
              <a:r>
                <a:rPr lang="en-US" altLang="ko-KR" sz="1000" dirty="0" smtClean="0">
                  <a:cs typeface="Arial" pitchFamily="34" charset="0"/>
                </a:rPr>
                <a:t> </a:t>
              </a:r>
              <a:r>
                <a:rPr lang="sr-Latn-BA" altLang="ko-KR" sz="1000" dirty="0" smtClean="0">
                  <a:cs typeface="Arial" pitchFamily="34" charset="0"/>
                </a:rPr>
                <a:t>i</a:t>
              </a:r>
              <a:r>
                <a:rPr lang="en-US" altLang="ko-KR" sz="1000" dirty="0" smtClean="0">
                  <a:cs typeface="Arial" pitchFamily="34" charset="0"/>
                </a:rPr>
                <a:t> San</a:t>
              </a:r>
              <a:r>
                <a:rPr lang="sr-Latn-BA" altLang="ko-KR" sz="1000" dirty="0" smtClean="0">
                  <a:cs typeface="Arial" pitchFamily="34" charset="0"/>
                </a:rPr>
                <a:t>e, monogobrojni netaknuti manji vodotokovi, termo-mineralni izvor </a:t>
              </a:r>
              <a:r>
                <a:rPr lang="en-US" altLang="ko-KR" sz="1000" dirty="0" smtClean="0">
                  <a:cs typeface="Arial" pitchFamily="34" charset="0"/>
                </a:rPr>
                <a:t>Lješljani, </a:t>
              </a:r>
              <a:r>
                <a:rPr lang="sr-Latn-BA" altLang="ko-KR" sz="1000" dirty="0" smtClean="0">
                  <a:cs typeface="Arial" pitchFamily="34" charset="0"/>
                </a:rPr>
                <a:t>vještačko jezero</a:t>
              </a:r>
              <a:r>
                <a:rPr lang="en-US" altLang="ko-KR" sz="1000" dirty="0" smtClean="0">
                  <a:cs typeface="Arial" pitchFamily="34" charset="0"/>
                </a:rPr>
                <a:t> Petkovac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200" b="1" dirty="0" smtClean="0">
                  <a:ln w="3175"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FFC000"/>
                  </a:solidFill>
                  <a:latin typeface="Arial Black" pitchFamily="34" charset="0"/>
                  <a:cs typeface="Arial" pitchFamily="34" charset="0"/>
                </a:rPr>
                <a:t>VODE</a:t>
              </a:r>
              <a:endParaRPr lang="ko-KR" altLang="en-US" sz="12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7577" y="2724150"/>
            <a:ext cx="2373043" cy="611959"/>
            <a:chOff x="2113657" y="4283314"/>
            <a:chExt cx="3647460" cy="611959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000" dirty="0" smtClean="0">
                  <a:cs typeface="Arial" pitchFamily="34" charset="0"/>
                </a:rPr>
                <a:t>Čist i svjež vazduh je pogodan za sportske aktivnosti, rekreaciju i odmor. </a:t>
              </a:r>
              <a:endParaRPr lang="en-US" altLang="ko-KR" sz="10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200" b="1" dirty="0" smtClean="0">
                  <a:ln w="3175"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1ED4DE"/>
                  </a:solidFill>
                  <a:latin typeface="Arial Black" pitchFamily="34" charset="0"/>
                  <a:cs typeface="Arial" pitchFamily="34" charset="0"/>
                </a:rPr>
                <a:t>VAZDUH</a:t>
              </a:r>
              <a:endParaRPr lang="ko-KR" altLang="en-US" sz="12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solidFill>
                  <a:srgbClr val="1ED4DE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3393" y="3486150"/>
            <a:ext cx="2373043" cy="919735"/>
            <a:chOff x="2113657" y="4283314"/>
            <a:chExt cx="3647460" cy="919735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000" dirty="0" smtClean="0">
                  <a:cs typeface="Arial" pitchFamily="34" charset="0"/>
                </a:rPr>
                <a:t>Zalihe ugljena</a:t>
              </a:r>
              <a:r>
                <a:rPr lang="en-US" altLang="ko-KR" sz="1000" dirty="0" smtClean="0">
                  <a:cs typeface="Arial" pitchFamily="34" charset="0"/>
                </a:rPr>
                <a:t>, bentonit</a:t>
              </a:r>
              <a:r>
                <a:rPr lang="sr-Latn-BA" altLang="ko-KR" sz="1000" dirty="0" smtClean="0">
                  <a:cs typeface="Arial" pitchFamily="34" charset="0"/>
                </a:rPr>
                <a:t>a</a:t>
              </a:r>
              <a:r>
                <a:rPr lang="en-US" altLang="ko-KR" sz="1000" dirty="0" smtClean="0">
                  <a:cs typeface="Arial" pitchFamily="34" charset="0"/>
                </a:rPr>
                <a:t>, g</a:t>
              </a:r>
              <a:r>
                <a:rPr lang="sr-Latn-BA" altLang="ko-KR" sz="1000" dirty="0" smtClean="0">
                  <a:cs typeface="Arial" pitchFamily="34" charset="0"/>
                </a:rPr>
                <a:t>ipsa, dolomita</a:t>
              </a:r>
              <a:r>
                <a:rPr lang="en-US" altLang="ko-KR" sz="1000" dirty="0" smtClean="0">
                  <a:cs typeface="Arial" pitchFamily="34" charset="0"/>
                </a:rPr>
                <a:t>, </a:t>
              </a:r>
              <a:r>
                <a:rPr lang="sr-Latn-BA" altLang="ko-KR" sz="1000" dirty="0" smtClean="0">
                  <a:cs typeface="Arial" pitchFamily="34" charset="0"/>
                </a:rPr>
                <a:t>krečnjaka</a:t>
              </a:r>
              <a:r>
                <a:rPr lang="en-US" altLang="ko-KR" sz="1000" dirty="0" smtClean="0">
                  <a:cs typeface="Arial" pitchFamily="34" charset="0"/>
                </a:rPr>
                <a:t>, </a:t>
              </a:r>
              <a:r>
                <a:rPr lang="sr-Latn-BA" altLang="ko-KR" sz="1000" dirty="0" smtClean="0">
                  <a:cs typeface="Arial" pitchFamily="34" charset="0"/>
                </a:rPr>
                <a:t>ukrasnog kamena, kvarca, riječnog pijeska, barita, željezne troske, olova i rude cinka.</a:t>
              </a:r>
              <a:r>
                <a:rPr lang="en-US" altLang="ko-KR" sz="1000" dirty="0" smtClean="0">
                  <a:cs typeface="Arial" pitchFamily="34" charset="0"/>
                </a:rPr>
                <a:t>  </a:t>
              </a:r>
              <a:endParaRPr lang="en-US" altLang="ko-KR" sz="1000" dirty="0"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200" b="1" dirty="0" smtClean="0">
                  <a:ln w="3175"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1C7DE1"/>
                  </a:solidFill>
                  <a:latin typeface="Arial Black" pitchFamily="34" charset="0"/>
                  <a:cs typeface="Arial" pitchFamily="34" charset="0"/>
                </a:rPr>
                <a:t>RUDE</a:t>
              </a:r>
              <a:r>
                <a:rPr lang="sr-Cyrl-BA" altLang="ko-KR" sz="1200" b="1" dirty="0" smtClean="0">
                  <a:ln w="3175"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1C7DE1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sr-Latn-BA" altLang="ko-KR" sz="1200" b="1" dirty="0" smtClean="0">
                  <a:ln w="3175"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1C7DE1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sr-Cyrl-BA" altLang="ko-KR" sz="1200" b="1" dirty="0" smtClean="0">
                  <a:ln w="3175"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1C7DE1"/>
                  </a:solidFill>
                  <a:latin typeface="Arial Black" pitchFamily="34" charset="0"/>
                  <a:cs typeface="Arial" pitchFamily="34" charset="0"/>
                </a:rPr>
                <a:t> MINERAL</a:t>
              </a:r>
              <a:r>
                <a:rPr lang="sr-Latn-BA" altLang="ko-KR" sz="1200" b="1" dirty="0" smtClean="0">
                  <a:ln w="3175">
                    <a:solidFill>
                      <a:schemeClr val="tx1">
                        <a:alpha val="50000"/>
                      </a:schemeClr>
                    </a:solidFill>
                  </a:ln>
                  <a:solidFill>
                    <a:srgbClr val="1C7DE1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endParaRPr lang="ko-KR" altLang="en-US" sz="12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solidFill>
                  <a:srgbClr val="1C7DE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40001" y="1710654"/>
            <a:ext cx="2231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altLang="ko-KR" sz="1200" dirty="0" smtClean="0">
                <a:cs typeface="Arial" pitchFamily="34" charset="0"/>
              </a:rPr>
              <a:t>Teritorija opštine Novi Grad je uglavnom ruralnog karaktera. To je većinom brdsko područje bogato šumama i vodenim tokovima. </a:t>
            </a:r>
          </a:p>
          <a:p>
            <a:pPr algn="ctr"/>
            <a:r>
              <a:rPr lang="sr-Latn-BA" altLang="ko-KR" sz="1200" dirty="0" smtClean="0">
                <a:cs typeface="Arial" pitchFamily="34" charset="0"/>
              </a:rPr>
              <a:t>Čiste vode i plodno poljoprivredno zemljište su dva najznačajnija prirodna resursa opštine. </a:t>
            </a:r>
            <a:r>
              <a:rPr lang="sr-Cyrl-BA" altLang="ko-KR" sz="1200" dirty="0" smtClean="0">
                <a:cs typeface="Arial" pitchFamily="34" charset="0"/>
              </a:rPr>
              <a:t>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4" name="Title 27"/>
          <p:cNvSpPr txBox="1">
            <a:spLocks noGrp="1"/>
          </p:cNvSpPr>
          <p:nvPr>
            <p:ph type="title"/>
          </p:nvPr>
        </p:nvSpPr>
        <p:spPr>
          <a:xfrm>
            <a:off x="381000" y="418296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1ED4DE"/>
                </a:solidFill>
                <a:latin typeface="Arial Black" pitchFamily="34" charset="0"/>
                <a:cs typeface="Arial" pitchFamily="34" charset="0"/>
              </a:rPr>
              <a:t>4.</a:t>
            </a:r>
            <a:r>
              <a:rPr lang="sr-Cyrl-BA" altLang="ko-KR" sz="2500" b="1" dirty="0" smtClean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1ED4DE"/>
                </a:solidFill>
                <a:latin typeface="Arial Black" pitchFamily="34" charset="0"/>
              </a:rPr>
              <a:t> RESURS</a:t>
            </a:r>
            <a:r>
              <a:rPr lang="sr-Latn-BA" altLang="ko-KR" sz="2500" b="1" dirty="0">
                <a:ln>
                  <a:solidFill>
                    <a:schemeClr val="tx1">
                      <a:alpha val="75000"/>
                    </a:schemeClr>
                  </a:solidFill>
                </a:ln>
                <a:solidFill>
                  <a:srgbClr val="1ED4DE"/>
                </a:solidFill>
                <a:latin typeface="Arial Black" pitchFamily="34" charset="0"/>
              </a:rPr>
              <a:t>I</a:t>
            </a:r>
            <a:endParaRPr lang="ko-KR" altLang="en-US" sz="2500" b="1" dirty="0">
              <a:ln>
                <a:solidFill>
                  <a:schemeClr val="tx1">
                    <a:alpha val="75000"/>
                  </a:schemeClr>
                </a:solidFill>
              </a:ln>
              <a:solidFill>
                <a:srgbClr val="1ED4DE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313" name="Picture 1" descr="C:\Users\NIGGER\Desktop\BFC prezentacije\IKONE\PNGs Icon SETS\Misc\Tree@2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276350"/>
            <a:ext cx="304800" cy="419100"/>
          </a:xfrm>
          <a:prstGeom prst="rect">
            <a:avLst/>
          </a:prstGeom>
          <a:noFill/>
        </p:spPr>
      </p:pic>
      <p:pic>
        <p:nvPicPr>
          <p:cNvPr id="13314" name="Picture 2" descr="C:\Users\NIGGER\Desktop\BFC prezentacije\IKONE\PNGs Icon SETS\Misc\Wine Glass@2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2076450"/>
            <a:ext cx="266700" cy="419100"/>
          </a:xfrm>
          <a:prstGeom prst="rect">
            <a:avLst/>
          </a:prstGeom>
          <a:noFill/>
        </p:spPr>
      </p:pic>
      <p:pic>
        <p:nvPicPr>
          <p:cNvPr id="13315" name="Picture 3" descr="C:\Users\NIGGER\Desktop\BFC prezentacije\IKONE\PNGs Icon SETS\Weather\Wind@2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2819400"/>
            <a:ext cx="419100" cy="361950"/>
          </a:xfrm>
          <a:prstGeom prst="rect">
            <a:avLst/>
          </a:prstGeom>
          <a:noFill/>
        </p:spPr>
      </p:pic>
      <p:pic>
        <p:nvPicPr>
          <p:cNvPr id="13316" name="Picture 4" descr="C:\Users\NIGGER\Desktop\BFC prezentacije\IKONE\PNGs Icon SETS\General\Diamond@2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00450"/>
            <a:ext cx="419100" cy="41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8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1889</Words>
  <Application>Microsoft Office PowerPoint</Application>
  <PresentationFormat>On-screen Show (16:9)</PresentationFormat>
  <Paragraphs>245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PowerPoint Presentation</vt:lpstr>
      <vt:lpstr>SADRŽAJ</vt:lpstr>
      <vt:lpstr> 1. KO SMO MI ?  </vt:lpstr>
      <vt:lpstr>OSNOVNE INFORMACIJE O NOVOM GRADU</vt:lpstr>
      <vt:lpstr>PowerPoint Presentation</vt:lpstr>
      <vt:lpstr>PowerPoint Presentation</vt:lpstr>
      <vt:lpstr>PowerPoint Presentation</vt:lpstr>
      <vt:lpstr>3. OSNOVNI EKONOMSKI PODACI (2018.)  </vt:lpstr>
      <vt:lpstr>4. RESURSI</vt:lpstr>
      <vt:lpstr>5. INVESTICIONE MOGUĆNOSTI </vt:lpstr>
      <vt:lpstr>PowerPoint Presentation</vt:lpstr>
      <vt:lpstr>PowerPoint Presentation</vt:lpstr>
      <vt:lpstr>PowerPoint Presentation</vt:lpstr>
      <vt:lpstr>6. INVESTICIONA PODRŠKA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NIGGER</cp:lastModifiedBy>
  <cp:revision>551</cp:revision>
  <cp:lastPrinted>2019-01-21T10:46:45Z</cp:lastPrinted>
  <dcterms:created xsi:type="dcterms:W3CDTF">2016-12-01T00:32:25Z</dcterms:created>
  <dcterms:modified xsi:type="dcterms:W3CDTF">2019-05-17T06:36:50Z</dcterms:modified>
</cp:coreProperties>
</file>